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9" r:id="rId2"/>
    <p:sldId id="257" r:id="rId3"/>
    <p:sldId id="256" r:id="rId4"/>
    <p:sldId id="264" r:id="rId5"/>
    <p:sldId id="263" r:id="rId6"/>
    <p:sldId id="258" r:id="rId7"/>
    <p:sldId id="293" r:id="rId8"/>
    <p:sldId id="294" r:id="rId9"/>
    <p:sldId id="261" r:id="rId10"/>
    <p:sldId id="260" r:id="rId11"/>
    <p:sldId id="262" r:id="rId12"/>
    <p:sldId id="266" r:id="rId13"/>
    <p:sldId id="267" r:id="rId14"/>
    <p:sldId id="295" r:id="rId15"/>
    <p:sldId id="269" r:id="rId16"/>
    <p:sldId id="271" r:id="rId17"/>
    <p:sldId id="292" r:id="rId18"/>
    <p:sldId id="273" r:id="rId19"/>
    <p:sldId id="296" r:id="rId20"/>
    <p:sldId id="283" r:id="rId21"/>
    <p:sldId id="297" r:id="rId22"/>
    <p:sldId id="282" r:id="rId23"/>
    <p:sldId id="286" r:id="rId24"/>
    <p:sldId id="281" r:id="rId25"/>
    <p:sldId id="285" r:id="rId26"/>
    <p:sldId id="287" r:id="rId27"/>
    <p:sldId id="277" r:id="rId28"/>
    <p:sldId id="298" r:id="rId29"/>
    <p:sldId id="265" r:id="rId30"/>
    <p:sldId id="299" r:id="rId31"/>
    <p:sldId id="300" r:id="rId32"/>
    <p:sldId id="301" r:id="rId33"/>
    <p:sldId id="30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323" autoAdjust="0"/>
  </p:normalViewPr>
  <p:slideViewPr>
    <p:cSldViewPr>
      <p:cViewPr varScale="1">
        <p:scale>
          <a:sx n="74" d="100"/>
          <a:sy n="74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871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F4B659FC-97A3-413A-A00C-C8848F1D5276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71B8E949-EBB7-4D6D-B4E3-7DFE0A43E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9952-82CB-4987-B2C5-BDCF25FC38E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B253-A233-4D2F-82CD-0E297712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ergoiata.org/fe/sun-sky/Ala%20Moana%20Beach%20Park,%20Oahu,%20Hawai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javascript:picPopUp('images/global_sss_map_lg.jpg',598,365,'Average%20global%20sea%20surface%20salinity%20map')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ictureshd.imagestocks.in/plog-content/images/stock-images/ocean-water-world/ocean-water-world-penguins_on_a_cold_perch_1024x768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foodsubs.com/Photos/seasalt4.jpg&amp;imgrefurl=http://www.foodsubs.com/Salt.html&amp;usg=__OfSf7QcTFeWh9_JjRPNMeK_8OQo=&amp;h=262&amp;w=323&amp;sz=8&amp;hl=en&amp;start=27&amp;zoom=1&amp;um=1&amp;itbs=1&amp;tbnid=rIBEgGyisSI0gM:&amp;tbnh=96&amp;tbnw=118&amp;prev=/images?q=salt&amp;start=21&amp;um=1&amp;hl=en&amp;sa=N&amp;ndsp=21&amp;tbs=isch: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IG07_00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8602" r="13978"/>
          <a:stretch>
            <a:fillRect/>
          </a:stretch>
        </p:blipFill>
        <p:spPr>
          <a:xfrm>
            <a:off x="2819400" y="825500"/>
            <a:ext cx="6324600" cy="60325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b="1" dirty="0"/>
              <a:t>A. Composition of Ocean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3600" dirty="0"/>
              <a:t>Ocean water is a mixture of </a:t>
            </a:r>
            <a:r>
              <a:rPr lang="en-US" sz="3600" b="1" dirty="0"/>
              <a:t>gases</a:t>
            </a:r>
            <a:r>
              <a:rPr lang="en-US" sz="3600" dirty="0"/>
              <a:t> and </a:t>
            </a:r>
            <a:r>
              <a:rPr lang="en-US" sz="3600" b="1" dirty="0"/>
              <a:t>solids</a:t>
            </a:r>
            <a:r>
              <a:rPr lang="en-US" sz="3600" dirty="0"/>
              <a:t> dissolved in </a:t>
            </a:r>
            <a:r>
              <a:rPr lang="en-US" sz="3600" b="1" dirty="0"/>
              <a:t>water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</p:spPr>
        <p:txBody>
          <a:bodyPr/>
          <a:lstStyle/>
          <a:p>
            <a:pPr>
              <a:buNone/>
            </a:pPr>
            <a:r>
              <a:rPr lang="en-US" dirty="0"/>
              <a:t>A/ Lower salinity occurs where more fresh water enters the oceans.</a:t>
            </a:r>
          </a:p>
          <a:p>
            <a:pPr>
              <a:buNone/>
            </a:pPr>
            <a:r>
              <a:rPr lang="en-US" dirty="0"/>
              <a:t>	1/ </a:t>
            </a:r>
            <a:r>
              <a:rPr lang="en-US" b="1" dirty="0"/>
              <a:t>Precipitation</a:t>
            </a:r>
          </a:p>
          <a:p>
            <a:pPr>
              <a:buNone/>
            </a:pPr>
            <a:r>
              <a:rPr lang="en-US" dirty="0"/>
              <a:t>	2/ </a:t>
            </a:r>
            <a:r>
              <a:rPr lang="en-US" b="1" dirty="0"/>
              <a:t>River runoff</a:t>
            </a:r>
          </a:p>
          <a:p>
            <a:pPr>
              <a:buNone/>
            </a:pPr>
            <a:r>
              <a:rPr lang="en-US" dirty="0"/>
              <a:t>	3/ </a:t>
            </a:r>
            <a:r>
              <a:rPr lang="en-US" b="1" dirty="0"/>
              <a:t>Melting of ice</a:t>
            </a:r>
          </a:p>
          <a:p>
            <a:pPr>
              <a:buNone/>
            </a:pPr>
            <a:r>
              <a:rPr lang="en-US" dirty="0"/>
              <a:t>	4/ Groundwater flow to oceans</a:t>
            </a:r>
          </a:p>
        </p:txBody>
      </p:sp>
      <p:pic>
        <p:nvPicPr>
          <p:cNvPr id="18438" name="Picture 6" descr="http://www.wallpaperbase.com/wallpapers/landscape/iceberg/iceber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64" y="3581400"/>
            <a:ext cx="4598736" cy="3276600"/>
          </a:xfrm>
          <a:prstGeom prst="rect">
            <a:avLst/>
          </a:prstGeom>
          <a:noFill/>
        </p:spPr>
      </p:pic>
      <p:pic>
        <p:nvPicPr>
          <p:cNvPr id="18440" name="Picture 8" descr="http://planetsave.com/files/2010/07/Amazon-river-mixing-riv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60015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4648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B/ Higher salinity occurs where fresh water is removed and less fresh water enters the oceans.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1/ Hot oceans where there 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 is little precipitation or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 runoff and a lot of 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/>
              <a:t>     evaporation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2/ </a:t>
            </a:r>
            <a:r>
              <a:rPr lang="en-US" b="1" dirty="0"/>
              <a:t>Freezing of seawater </a:t>
            </a:r>
            <a:r>
              <a:rPr lang="en-US" dirty="0"/>
              <a:t>leaves behind </a:t>
            </a:r>
            <a:r>
              <a:rPr lang="en-US" b="1" dirty="0"/>
              <a:t>salt. </a:t>
            </a:r>
            <a:r>
              <a:rPr lang="en-US" dirty="0"/>
              <a:t>Seasonal.</a:t>
            </a:r>
          </a:p>
          <a:p>
            <a:endParaRPr lang="en-US" dirty="0"/>
          </a:p>
        </p:txBody>
      </p:sp>
      <p:pic>
        <p:nvPicPr>
          <p:cNvPr id="19458" name="Picture 2" descr="http://www.bergoiata.org/fe/sun-sky/25/Ala%20Moana%20Beach%20Park,%20Oahu,%20Hawa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2" descr="http://www.supertightstuff.com/wp-content/uploads/2009/05/dead-sea-s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14800"/>
            <a:ext cx="4267200" cy="222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6. Salinity Profile (Variations with depth)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a/ Salinity </a:t>
            </a:r>
            <a:r>
              <a:rPr lang="en-US" sz="3600" b="1" dirty="0"/>
              <a:t>increases </a:t>
            </a:r>
          </a:p>
          <a:p>
            <a:pPr>
              <a:buNone/>
            </a:pPr>
            <a:r>
              <a:rPr lang="en-US" sz="3600" b="1" dirty="0"/>
              <a:t>    </a:t>
            </a:r>
            <a:r>
              <a:rPr lang="en-US" sz="3600" dirty="0"/>
              <a:t>with depth. </a:t>
            </a:r>
          </a:p>
          <a:p>
            <a:endParaRPr lang="en-US" dirty="0"/>
          </a:p>
        </p:txBody>
      </p:sp>
      <p:pic>
        <p:nvPicPr>
          <p:cNvPr id="5" name="Picture 4" descr="http://www.bigelow.org/shipmates/salinity_v_depth.gif"/>
          <p:cNvPicPr/>
          <p:nvPr/>
        </p:nvPicPr>
        <p:blipFill>
          <a:blip r:embed="rId2" cstate="print"/>
          <a:srcRect t="2469" r="8772" b="6173"/>
          <a:stretch>
            <a:fillRect/>
          </a:stretch>
        </p:blipFill>
        <p:spPr bwMode="auto">
          <a:xfrm>
            <a:off x="4267200" y="762000"/>
            <a:ext cx="39624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962400" y="914400"/>
            <a:ext cx="5181600" cy="5486400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sz="3600" b="1" dirty="0"/>
              <a:t>Surface Zone: </a:t>
            </a:r>
            <a:r>
              <a:rPr lang="en-US" sz="3600" dirty="0"/>
              <a:t>Less salt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600" b="1" dirty="0"/>
              <a:t>Halocline:  </a:t>
            </a:r>
            <a:r>
              <a:rPr lang="en-US" sz="3600" dirty="0"/>
              <a:t>The vertical zone in the ocean column where salinity increases rapidly with depth.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3600" b="1" dirty="0"/>
              <a:t>Deep Zone: </a:t>
            </a:r>
            <a:r>
              <a:rPr lang="en-US" sz="3600" dirty="0"/>
              <a:t>Greater salinity.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bigelow.org/shipmates/salinity_v_depth.gif"/>
          <p:cNvPicPr/>
          <p:nvPr/>
        </p:nvPicPr>
        <p:blipFill>
          <a:blip r:embed="rId2" cstate="print"/>
          <a:srcRect t="2469" r="8772" b="6173"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c/ Salinity influences ocean water </a:t>
            </a:r>
            <a:r>
              <a:rPr lang="en-US" sz="3600" b="1" dirty="0"/>
              <a:t>layering.</a:t>
            </a:r>
          </a:p>
          <a:p>
            <a:endParaRPr lang="en-US" dirty="0"/>
          </a:p>
        </p:txBody>
      </p:sp>
      <p:pic>
        <p:nvPicPr>
          <p:cNvPr id="7" name="Picture 6" descr="J:\Ocean1 Salinity 2010\halocline_l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7. Sea Surface Salinity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Use diagram to describe variation in surface Salinity across Earth’s Oceans.  Use Latitudes to help.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Equatorial  ~0</a:t>
            </a:r>
            <a:r>
              <a:rPr lang="en-US" baseline="30000" dirty="0"/>
              <a:t>o</a:t>
            </a:r>
            <a:r>
              <a:rPr lang="en-US" dirty="0"/>
              <a:t>Lat.?</a:t>
            </a:r>
          </a:p>
          <a:p>
            <a:pPr>
              <a:buNone/>
            </a:pPr>
            <a:r>
              <a:rPr lang="en-US" dirty="0"/>
              <a:t>22</a:t>
            </a:r>
            <a:r>
              <a:rPr lang="en-US" baseline="30000" dirty="0"/>
              <a:t>o</a:t>
            </a:r>
            <a:r>
              <a:rPr lang="en-US" dirty="0"/>
              <a:t>N and S Lat.?</a:t>
            </a:r>
          </a:p>
          <a:p>
            <a:pPr>
              <a:buNone/>
            </a:pPr>
            <a:r>
              <a:rPr lang="en-US" dirty="0"/>
              <a:t>Polar 60-90</a:t>
            </a:r>
            <a:r>
              <a:rPr lang="en-US" baseline="30000" dirty="0"/>
              <a:t>o</a:t>
            </a:r>
            <a:r>
              <a:rPr lang="en-US" dirty="0"/>
              <a:t> N/S?</a:t>
            </a:r>
          </a:p>
          <a:p>
            <a:pPr>
              <a:buNone/>
            </a:pPr>
            <a:r>
              <a:rPr lang="en-US" dirty="0"/>
              <a:t>Mediterranean Sea?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:\Ocean1 Salinity 2010\salinity world oceans.jpg"/>
          <p:cNvPicPr/>
          <p:nvPr/>
        </p:nvPicPr>
        <p:blipFill>
          <a:blip r:embed="rId2" cstate="print"/>
          <a:srcRect l="8537" r="8537"/>
          <a:stretch>
            <a:fillRect/>
          </a:stretch>
        </p:blipFill>
        <p:spPr bwMode="auto">
          <a:xfrm>
            <a:off x="3962400" y="32004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Ocean1 Salinity 2010\salinity world ocea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Ocean1 Salinity 2010\salinity world oceans.jpg"/>
          <p:cNvPicPr/>
          <p:nvPr/>
        </p:nvPicPr>
        <p:blipFill>
          <a:blip r:embed="rId2" cstate="print"/>
          <a:srcRect l="8537" r="8537"/>
          <a:stretch>
            <a:fillRect/>
          </a:stretch>
        </p:blipFill>
        <p:spPr bwMode="auto">
          <a:xfrm>
            <a:off x="2286000" y="32004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b="1" dirty="0"/>
              <a:t>7. Sea Surface Salinity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Equatorial  ~0</a:t>
            </a:r>
            <a:r>
              <a:rPr lang="en-US" b="1" baseline="30000" dirty="0"/>
              <a:t>o</a:t>
            </a:r>
            <a:r>
              <a:rPr lang="en-US" b="1" dirty="0"/>
              <a:t>Lat.?   </a:t>
            </a:r>
            <a:r>
              <a:rPr lang="en-US" dirty="0"/>
              <a:t>High 35.5-36</a:t>
            </a:r>
          </a:p>
          <a:p>
            <a:pPr>
              <a:buNone/>
            </a:pPr>
            <a:r>
              <a:rPr lang="en-US" b="1" dirty="0"/>
              <a:t>22</a:t>
            </a:r>
            <a:r>
              <a:rPr lang="en-US" b="1" baseline="30000" dirty="0"/>
              <a:t>o</a:t>
            </a:r>
            <a:r>
              <a:rPr lang="en-US" b="1" dirty="0"/>
              <a:t>N and S Lat.?   </a:t>
            </a:r>
            <a:r>
              <a:rPr lang="en-US" dirty="0"/>
              <a:t>Highest 36.5-37.5</a:t>
            </a:r>
          </a:p>
          <a:p>
            <a:pPr>
              <a:buNone/>
            </a:pPr>
            <a:r>
              <a:rPr lang="en-US" b="1" dirty="0"/>
              <a:t>Polar 60-90</a:t>
            </a:r>
            <a:r>
              <a:rPr lang="en-US" b="1" baseline="30000" dirty="0"/>
              <a:t>o</a:t>
            </a:r>
            <a:r>
              <a:rPr lang="en-US" b="1" dirty="0"/>
              <a:t> N/S?   </a:t>
            </a:r>
            <a:r>
              <a:rPr lang="en-US" dirty="0"/>
              <a:t>Lowest 32-34</a:t>
            </a:r>
          </a:p>
          <a:p>
            <a:pPr>
              <a:buNone/>
            </a:pPr>
            <a:r>
              <a:rPr lang="en-US" b="1" dirty="0"/>
              <a:t>Mediterranean Sea?</a:t>
            </a:r>
            <a:r>
              <a:rPr lang="en-US" dirty="0"/>
              <a:t>    Highest 37.5-38.5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erage Global Sea Surface Salinity Map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838200"/>
          </a:xfrm>
        </p:spPr>
        <p:txBody>
          <a:bodyPr/>
          <a:lstStyle/>
          <a:p>
            <a:pPr algn="l"/>
            <a:r>
              <a:rPr lang="en-US" b="1" dirty="0"/>
              <a:t>C. Temperature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1143000"/>
            <a:ext cx="4800600" cy="5715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4000" dirty="0"/>
              <a:t>1/ Ocean temperature varies with the amount of solar radiation received.  The amount of solar radiation received depends on </a:t>
            </a:r>
            <a:r>
              <a:rPr lang="en-US" sz="4000" b="1" dirty="0"/>
              <a:t>latitude</a:t>
            </a:r>
            <a:r>
              <a:rPr lang="en-US" sz="4000" dirty="0"/>
              <a:t>, and </a:t>
            </a:r>
            <a:r>
              <a:rPr lang="en-US" sz="4000" b="1" dirty="0"/>
              <a:t>depth</a:t>
            </a:r>
            <a:r>
              <a:rPr lang="en-US" sz="4000" dirty="0"/>
              <a:t>.</a:t>
            </a:r>
          </a:p>
        </p:txBody>
      </p:sp>
      <p:pic>
        <p:nvPicPr>
          <p:cNvPr id="47106" name="Picture 2" descr="http://images.sciencedaily.com/2009/09/09090913302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07_002"/>
          <p:cNvPicPr>
            <a:picLocks noChangeAspect="1" noChangeArrowheads="1"/>
          </p:cNvPicPr>
          <p:nvPr/>
        </p:nvPicPr>
        <p:blipFill>
          <a:blip r:embed="rId2" cstate="print"/>
          <a:srcRect l="11400" r="17709"/>
          <a:stretch>
            <a:fillRect/>
          </a:stretch>
        </p:blipFill>
        <p:spPr>
          <a:xfrm>
            <a:off x="3124200" y="0"/>
            <a:ext cx="6019800" cy="62689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1. Gases: 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 and  O</a:t>
            </a:r>
            <a:r>
              <a:rPr lang="en-US" baseline="-25000" dirty="0"/>
              <a:t>2</a:t>
            </a:r>
            <a:endParaRPr lang="en-US" dirty="0"/>
          </a:p>
          <a:p>
            <a:pPr>
              <a:buNone/>
            </a:pPr>
            <a:endParaRPr lang="en-US" sz="1800" b="1" dirty="0"/>
          </a:p>
          <a:p>
            <a:pPr>
              <a:buNone/>
            </a:pPr>
            <a:r>
              <a:rPr lang="en-US" b="1" dirty="0"/>
              <a:t>2. Solids: </a:t>
            </a:r>
            <a:r>
              <a:rPr lang="en-US" dirty="0"/>
              <a:t>3.5 % dissolved </a:t>
            </a:r>
          </a:p>
          <a:p>
            <a:pPr>
              <a:buNone/>
            </a:pPr>
            <a:r>
              <a:rPr lang="en-US" dirty="0"/>
              <a:t>     minerals like:</a:t>
            </a:r>
          </a:p>
          <a:p>
            <a:pPr>
              <a:buNone/>
            </a:pPr>
            <a:r>
              <a:rPr lang="en-US" dirty="0"/>
              <a:t>     Ca, Na, Fe, and Si. </a:t>
            </a:r>
          </a:p>
          <a:p>
            <a:pPr>
              <a:buNone/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r>
              <a:rPr lang="en-US" b="1" dirty="0"/>
              <a:t>3. Disassociate into ions: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/>
              <a:t>+</a:t>
            </a:r>
            <a:r>
              <a:rPr lang="en-US" dirty="0"/>
              <a:t>   Na, </a:t>
            </a:r>
            <a:r>
              <a:rPr lang="en-US" dirty="0" err="1"/>
              <a:t>Ca</a:t>
            </a:r>
            <a:r>
              <a:rPr lang="en-US" dirty="0"/>
              <a:t>, K, Mg 	</a:t>
            </a:r>
          </a:p>
          <a:p>
            <a:pPr>
              <a:spcBef>
                <a:spcPts val="0"/>
              </a:spcBef>
              <a:buNone/>
            </a:pPr>
            <a:r>
              <a:rPr lang="en-US" sz="4800" dirty="0"/>
              <a:t>-</a:t>
            </a:r>
            <a:r>
              <a:rPr lang="en-US" dirty="0"/>
              <a:t>    </a:t>
            </a:r>
            <a:r>
              <a:rPr lang="en-US" dirty="0" err="1"/>
              <a:t>Cl</a:t>
            </a:r>
            <a:r>
              <a:rPr lang="en-US" dirty="0"/>
              <a:t>, SO</a:t>
            </a:r>
            <a:r>
              <a:rPr lang="en-US" baseline="-25000" dirty="0"/>
              <a:t>4</a:t>
            </a:r>
            <a:r>
              <a:rPr lang="en-US" dirty="0"/>
              <a:t>, CO</a:t>
            </a:r>
            <a:r>
              <a:rPr lang="en-US" baseline="-25000" dirty="0"/>
              <a:t>3</a:t>
            </a:r>
            <a:r>
              <a:rPr lang="en-US" dirty="0"/>
              <a:t>, OH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91200" cy="68580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3400" dirty="0"/>
              <a:t>2/ The temperature of the  </a:t>
            </a:r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    surface layer varies </a:t>
            </a:r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    from </a:t>
            </a:r>
            <a:r>
              <a:rPr lang="en-US" sz="3400" b="1" dirty="0"/>
              <a:t>36</a:t>
            </a:r>
            <a:r>
              <a:rPr lang="en-US" sz="3400" b="1" baseline="30000" dirty="0"/>
              <a:t>o</a:t>
            </a:r>
            <a:r>
              <a:rPr lang="en-US" sz="3400" b="1" dirty="0"/>
              <a:t>F … 97</a:t>
            </a:r>
            <a:r>
              <a:rPr lang="en-US" sz="3400" b="1" baseline="30000" dirty="0"/>
              <a:t>o</a:t>
            </a:r>
            <a:r>
              <a:rPr lang="en-US" sz="3400" b="1" dirty="0"/>
              <a:t>F </a:t>
            </a:r>
            <a:r>
              <a:rPr lang="en-US" sz="3400" dirty="0"/>
              <a:t>and </a:t>
            </a:r>
          </a:p>
          <a:p>
            <a:pPr marL="0">
              <a:spcBef>
                <a:spcPts val="0"/>
              </a:spcBef>
              <a:buNone/>
            </a:pPr>
            <a:r>
              <a:rPr lang="en-US" sz="3400" b="1" dirty="0"/>
              <a:t>    -2</a:t>
            </a:r>
            <a:r>
              <a:rPr lang="en-US" sz="3400" b="1" baseline="30000" dirty="0"/>
              <a:t>o</a:t>
            </a:r>
            <a:r>
              <a:rPr lang="en-US" sz="3400" b="1" dirty="0"/>
              <a:t>C … 28</a:t>
            </a:r>
            <a:r>
              <a:rPr lang="en-US" sz="3400" b="1" baseline="30000" dirty="0"/>
              <a:t>o</a:t>
            </a:r>
            <a:r>
              <a:rPr lang="en-US" sz="3400" b="1" dirty="0"/>
              <a:t>C.         </a:t>
            </a:r>
          </a:p>
          <a:p>
            <a:pPr marL="0">
              <a:spcBef>
                <a:spcPts val="0"/>
              </a:spcBef>
              <a:buNone/>
            </a:pPr>
            <a:endParaRPr lang="en-US" sz="1050" dirty="0"/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3/ Sea water with an </a:t>
            </a:r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   average 35ppt salinity   </a:t>
            </a:r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   freezes at </a:t>
            </a:r>
            <a:r>
              <a:rPr lang="en-US" sz="3400" b="1" dirty="0"/>
              <a:t>-2</a:t>
            </a:r>
            <a:r>
              <a:rPr lang="en-US" sz="3400" b="1" baseline="30000" dirty="0"/>
              <a:t>o</a:t>
            </a:r>
            <a:r>
              <a:rPr lang="en-US" sz="3400" b="1" dirty="0"/>
              <a:t>C (28.5</a:t>
            </a:r>
            <a:r>
              <a:rPr lang="en-US" sz="3400" b="1" baseline="30000" dirty="0"/>
              <a:t>o</a:t>
            </a:r>
            <a:r>
              <a:rPr lang="en-US" sz="3400" b="1" dirty="0"/>
              <a:t>F).</a:t>
            </a:r>
          </a:p>
          <a:p>
            <a:pPr marL="0">
              <a:spcBef>
                <a:spcPts val="0"/>
              </a:spcBef>
              <a:buNone/>
            </a:pPr>
            <a:endParaRPr lang="en-US" sz="1200" dirty="0"/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4/ Average Temperature of </a:t>
            </a:r>
          </a:p>
          <a:p>
            <a:pPr marL="0">
              <a:spcBef>
                <a:spcPts val="0"/>
              </a:spcBef>
              <a:buNone/>
            </a:pPr>
            <a:r>
              <a:rPr lang="en-US" sz="3400" dirty="0"/>
              <a:t>  surface waters is </a:t>
            </a:r>
            <a:r>
              <a:rPr lang="en-US" sz="3400" b="1" dirty="0"/>
              <a:t>17</a:t>
            </a:r>
            <a:r>
              <a:rPr lang="en-US" sz="3400" b="1" baseline="30000" dirty="0"/>
              <a:t>o</a:t>
            </a:r>
            <a:r>
              <a:rPr lang="en-US" sz="3400" b="1" dirty="0"/>
              <a:t>C (63</a:t>
            </a:r>
            <a:r>
              <a:rPr lang="en-US" sz="3400" b="1" baseline="30000" dirty="0"/>
              <a:t>o</a:t>
            </a:r>
            <a:r>
              <a:rPr lang="en-US" sz="3400" b="1" dirty="0"/>
              <a:t>F).</a:t>
            </a:r>
            <a:endParaRPr lang="en-US" sz="3400" dirty="0"/>
          </a:p>
        </p:txBody>
      </p:sp>
      <p:sp>
        <p:nvSpPr>
          <p:cNvPr id="7170" name="AutoShape 2" descr="name:Ocean water world penguins_on_a_cold_perch_1024x768.jpg,hd,pictures,images,wallpapers">
            <a:hlinkClick r:id="rId2" tooltip="Download Ocean water world penguins_on_a_cold_perch_1024x768.jpg,images,pictures,hd,wallpapers"/>
          </p:cNvPr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name:Ocean water world penguins_on_a_cold_perch_1024x768.jpg,hd,pictures,images,wallpapers">
            <a:hlinkClick r:id="rId2" tooltip="Download Ocean water world penguins_on_a_cold_perch_1024x768.jpg,images,pictures,hd,wallpapers"/>
          </p:cNvPr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imart.co.jp/arctic-poler-bear.jpg"/>
          <p:cNvPicPr>
            <a:picLocks noChangeAspect="1" noChangeArrowheads="1"/>
          </p:cNvPicPr>
          <p:nvPr/>
        </p:nvPicPr>
        <p:blipFill>
          <a:blip r:embed="rId3" cstate="print"/>
          <a:srcRect l="39167" r="14167"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362200"/>
          </a:xfrm>
        </p:spPr>
        <p:txBody>
          <a:bodyPr/>
          <a:lstStyle/>
          <a:p>
            <a:pPr>
              <a:buNone/>
            </a:pPr>
            <a:r>
              <a:rPr lang="en-US" dirty="0"/>
              <a:t>5/ Surface waters are warmer at the equator and colder at the poles.</a:t>
            </a:r>
          </a:p>
          <a:p>
            <a:pPr>
              <a:buNone/>
            </a:pPr>
            <a:r>
              <a:rPr lang="en-US" dirty="0"/>
              <a:t>6/ Ocean waters are warmer near the surface and colder with depth.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2010.atmos.uiuc.edu/guides/mtr/eln/gifs/upw2.gif"/>
          <p:cNvPicPr/>
          <p:nvPr/>
        </p:nvPicPr>
        <p:blipFill>
          <a:blip r:embed="rId2" cstate="print"/>
          <a:srcRect t="3226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7. Temperature Layers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6172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Mixed Layer: (surface) </a:t>
            </a:r>
            <a:r>
              <a:rPr lang="en-US" dirty="0"/>
              <a:t>Solar radiation and mixing makes uniform temperature.  Warmer.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b="1" dirty="0" err="1"/>
              <a:t>Thermocline</a:t>
            </a:r>
            <a:r>
              <a:rPr lang="en-US" b="1" dirty="0"/>
              <a:t>:</a:t>
            </a:r>
            <a:r>
              <a:rPr lang="en-US" dirty="0"/>
              <a:t> Temperatures decreases rapidly.  Acts as a barrier.  300-1000m deep.</a:t>
            </a:r>
          </a:p>
          <a:p>
            <a:pPr>
              <a:buNone/>
            </a:pPr>
            <a:r>
              <a:rPr lang="en-US" sz="1400" dirty="0"/>
              <a:t>	</a:t>
            </a:r>
          </a:p>
          <a:p>
            <a:pPr>
              <a:buNone/>
            </a:pPr>
            <a:r>
              <a:rPr lang="en-US" b="1" dirty="0"/>
              <a:t>Deep water: </a:t>
            </a:r>
            <a:r>
              <a:rPr lang="en-US" dirty="0"/>
              <a:t>Very cold uniform temperature.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8. The </a:t>
            </a:r>
            <a:r>
              <a:rPr lang="en-US" b="1" dirty="0" err="1"/>
              <a:t>Thermocline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67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a/ Changes with latitude:</a:t>
            </a:r>
          </a:p>
          <a:p>
            <a:pPr>
              <a:buNone/>
            </a:pPr>
            <a:r>
              <a:rPr lang="en-US" dirty="0"/>
              <a:t>    1/ </a:t>
            </a:r>
            <a:r>
              <a:rPr lang="en-US" b="1" dirty="0"/>
              <a:t>Deepest</a:t>
            </a:r>
            <a:r>
              <a:rPr lang="en-US" dirty="0"/>
              <a:t> at the Equator.</a:t>
            </a:r>
          </a:p>
          <a:p>
            <a:pPr>
              <a:buNone/>
            </a:pPr>
            <a:r>
              <a:rPr lang="en-US" dirty="0"/>
              <a:t>    2/ </a:t>
            </a:r>
            <a:r>
              <a:rPr lang="en-US" b="1" dirty="0"/>
              <a:t>Shallowest or non-</a:t>
            </a:r>
            <a:r>
              <a:rPr lang="en-US" b="1" dirty="0" err="1"/>
              <a:t>existant</a:t>
            </a:r>
            <a:r>
              <a:rPr lang="en-US" dirty="0"/>
              <a:t> at higher latitudes.</a:t>
            </a:r>
          </a:p>
        </p:txBody>
      </p:sp>
      <p:pic>
        <p:nvPicPr>
          <p:cNvPr id="4" name="Picture 7" descr="FIG07_0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336831"/>
            <a:ext cx="9144000" cy="452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G07_0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50875"/>
            <a:ext cx="8610600" cy="597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Deep Layer is very cold!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1/ </a:t>
            </a:r>
            <a:r>
              <a:rPr lang="en-US" b="1" dirty="0"/>
              <a:t>90%</a:t>
            </a:r>
            <a:r>
              <a:rPr lang="en-US" dirty="0"/>
              <a:t> of all Ocean water lies beneath the </a:t>
            </a:r>
            <a:r>
              <a:rPr lang="en-US" dirty="0" err="1"/>
              <a:t>thermocline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2/ The deep ocean layer is </a:t>
            </a:r>
            <a:r>
              <a:rPr lang="en-US" b="1" dirty="0"/>
              <a:t>not mixed well </a:t>
            </a:r>
            <a:r>
              <a:rPr lang="en-US" dirty="0"/>
              <a:t>and consists of </a:t>
            </a:r>
            <a:r>
              <a:rPr lang="en-US" b="1" dirty="0"/>
              <a:t>density layers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3/ The deep layer is very cold all around the world  </a:t>
            </a:r>
            <a:r>
              <a:rPr lang="en-US" b="1" dirty="0"/>
              <a:t>0-3</a:t>
            </a:r>
            <a:r>
              <a:rPr lang="en-US" b="1" baseline="30000" dirty="0"/>
              <a:t>o</a:t>
            </a:r>
            <a:r>
              <a:rPr lang="en-US" b="1" dirty="0"/>
              <a:t>C  (32-37.5</a:t>
            </a:r>
            <a:r>
              <a:rPr lang="en-US" b="1" baseline="30000" dirty="0"/>
              <a:t>o</a:t>
            </a:r>
            <a:r>
              <a:rPr lang="en-US" b="1" dirty="0"/>
              <a:t>F).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buoys,floating,floats,nature,transportation,water,web animation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5943600" cy="5943599"/>
          </a:xfrm>
          <a:prstGeom prst="rect">
            <a:avLst/>
          </a:prstGeom>
          <a:noFill/>
        </p:spPr>
      </p:pic>
      <p:pic>
        <p:nvPicPr>
          <p:cNvPr id="37890" name="Picture 2" descr="clipped images,Communications,cropped images,cropped pictures,icons,PNG,satellites,spaces,technologies,transparent background,web elements"/>
          <p:cNvPicPr>
            <a:picLocks noChangeAspect="1" noChangeArrowheads="1"/>
          </p:cNvPicPr>
          <p:nvPr/>
        </p:nvPicPr>
        <p:blipFill>
          <a:blip r:embed="rId3" cstate="print"/>
          <a:srcRect l="18367" t="18367" r="16327" b="22449"/>
          <a:stretch>
            <a:fillRect/>
          </a:stretch>
        </p:blipFill>
        <p:spPr bwMode="auto">
          <a:xfrm>
            <a:off x="609600" y="0"/>
            <a:ext cx="243840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/>
              <a:t>Argos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system of </a:t>
            </a:r>
            <a:r>
              <a:rPr lang="en-US" sz="3600" b="1" dirty="0"/>
              <a:t>hundreds of buoys </a:t>
            </a:r>
            <a:r>
              <a:rPr lang="en-US" sz="3600" dirty="0"/>
              <a:t>at the surface </a:t>
            </a:r>
            <a:r>
              <a:rPr lang="en-US" sz="3600" b="1" dirty="0"/>
              <a:t>descend deep </a:t>
            </a:r>
            <a:r>
              <a:rPr lang="en-US" sz="3600" dirty="0"/>
              <a:t>and </a:t>
            </a:r>
            <a:r>
              <a:rPr lang="en-US" sz="3600" b="1" dirty="0"/>
              <a:t>rise</a:t>
            </a:r>
            <a:r>
              <a:rPr lang="en-US" sz="3600" dirty="0"/>
              <a:t> over time </a:t>
            </a:r>
            <a:r>
              <a:rPr lang="en-US" sz="3600" b="1" dirty="0"/>
              <a:t>sending data to satellite </a:t>
            </a:r>
            <a:r>
              <a:rPr lang="en-US" sz="3600" dirty="0"/>
              <a:t>giving us </a:t>
            </a:r>
            <a:r>
              <a:rPr lang="en-US" sz="3600" b="1" dirty="0"/>
              <a:t>real time data </a:t>
            </a:r>
            <a:r>
              <a:rPr lang="en-US" sz="3600" dirty="0"/>
              <a:t>on </a:t>
            </a:r>
            <a:r>
              <a:rPr lang="en-US" sz="3600" b="1" dirty="0"/>
              <a:t>salinity and temperature</a:t>
            </a:r>
            <a:r>
              <a:rPr lang="en-US" sz="3600" dirty="0"/>
              <a:t> in the layers of the sea.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vanbme\Desktop\FG06_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27571" y="2971800"/>
            <a:ext cx="816429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  <a:r>
              <a:rPr lang="en-US" b="1" baseline="30000" dirty="0"/>
              <a:t>o</a:t>
            </a:r>
            <a:r>
              <a:rPr lang="en-US" b="1" dirty="0"/>
              <a:t> </a:t>
            </a:r>
            <a:r>
              <a:rPr lang="en-US" sz="1600" b="1" dirty="0"/>
              <a:t>Tropics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2542" y="838200"/>
            <a:ext cx="1066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60-90</a:t>
            </a:r>
            <a:r>
              <a:rPr lang="en-US" b="1" baseline="30000" dirty="0"/>
              <a:t>o</a:t>
            </a:r>
            <a:r>
              <a:rPr lang="en-US" b="1" dirty="0"/>
              <a:t> Polar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3110299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487624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5867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2242066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23-30</a:t>
            </a:r>
            <a:r>
              <a:rPr lang="en-US" b="1" baseline="30000" dirty="0"/>
              <a:t>o </a:t>
            </a:r>
            <a:r>
              <a:rPr lang="en-US" b="1" dirty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9624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23-30</a:t>
            </a:r>
            <a:r>
              <a:rPr lang="en-US" b="1" baseline="30000" dirty="0"/>
              <a:t>o </a:t>
            </a:r>
            <a:r>
              <a:rPr lang="en-US" b="1" dirty="0"/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110299"/>
            <a:ext cx="2209800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Doldrums: Rainy!!!!!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057400"/>
            <a:ext cx="2819400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Horse Latitudes: Sunny/Dry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147066"/>
            <a:ext cx="2819400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Horse Latitudes: Sunny/Dry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349124"/>
            <a:ext cx="2819400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Melting Ice and rivers reduce salinity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200"/>
          </a:xfrm>
        </p:spPr>
        <p:txBody>
          <a:bodyPr/>
          <a:lstStyle/>
          <a:p>
            <a:r>
              <a:rPr lang="en-US" b="1" dirty="0"/>
              <a:t>Density in the Ocean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alaskadispatch.com/sites/default/files/images/topic/news/wea00816-phi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0347"/>
            <a:ext cx="9144000" cy="592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ienceprojectideasforkids.com/wp-content/uploads/2009/04/density-current-211x300.jpg"/>
          <p:cNvPicPr>
            <a:picLocks noChangeAspect="1" noChangeArrowheads="1"/>
          </p:cNvPicPr>
          <p:nvPr/>
        </p:nvPicPr>
        <p:blipFill>
          <a:blip r:embed="rId2" cstate="print"/>
          <a:srcRect l="9953" t="5000" r="7109" b="8333"/>
          <a:stretch>
            <a:fillRect/>
          </a:stretch>
        </p:blipFill>
        <p:spPr bwMode="auto">
          <a:xfrm>
            <a:off x="7010400" y="2590800"/>
            <a:ext cx="21336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algn="l"/>
            <a:r>
              <a:rPr lang="en-US" b="1" dirty="0"/>
              <a:t>E. DENSITY of Ocean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1. Density = </a:t>
            </a:r>
            <a:r>
              <a:rPr lang="en-US" sz="3600" b="1" dirty="0"/>
              <a:t>mass /volume  How heavy for size.</a:t>
            </a:r>
          </a:p>
          <a:p>
            <a:pPr>
              <a:buNone/>
            </a:pPr>
            <a:r>
              <a:rPr lang="en-US" sz="3600" dirty="0"/>
              <a:t>2. Density of pure water is </a:t>
            </a:r>
            <a:r>
              <a:rPr lang="en-US" sz="3600" b="1" dirty="0"/>
              <a:t>1.0 g/cm</a:t>
            </a:r>
            <a:r>
              <a:rPr lang="en-US" sz="3600" b="1" baseline="30000" dirty="0"/>
              <a:t>3</a:t>
            </a:r>
          </a:p>
          <a:p>
            <a:pPr>
              <a:buNone/>
            </a:pPr>
            <a:r>
              <a:rPr lang="en-US" sz="3600" dirty="0"/>
              <a:t>3. The average density of ocean water is </a:t>
            </a:r>
            <a:r>
              <a:rPr lang="en-US" sz="3600" b="1" dirty="0"/>
              <a:t>1.027 g/cm</a:t>
            </a:r>
            <a:r>
              <a:rPr lang="en-US" sz="3600" b="1" baseline="30000" dirty="0"/>
              <a:t>3</a:t>
            </a:r>
            <a:r>
              <a:rPr lang="en-US" sz="3600" b="1" dirty="0"/>
              <a:t>  </a:t>
            </a:r>
            <a:r>
              <a:rPr lang="en-US" sz="3600" dirty="0"/>
              <a:t>It ranges from  </a:t>
            </a:r>
            <a:r>
              <a:rPr lang="en-US" sz="3600" b="1" dirty="0"/>
              <a:t>1.02 to 1.03</a:t>
            </a:r>
            <a:r>
              <a:rPr lang="en-US" sz="3600" dirty="0"/>
              <a:t>.   </a:t>
            </a:r>
          </a:p>
          <a:p>
            <a:pPr>
              <a:buNone/>
            </a:pPr>
            <a:r>
              <a:rPr lang="en-US" sz="3600" dirty="0"/>
              <a:t>4. Denser ocean water </a:t>
            </a:r>
            <a:r>
              <a:rPr lang="en-US" sz="3600" b="1" dirty="0"/>
              <a:t>sinks!</a:t>
            </a:r>
          </a:p>
          <a:p>
            <a:pPr>
              <a:buNone/>
            </a:pPr>
            <a:r>
              <a:rPr lang="en-US" sz="3600" dirty="0"/>
              <a:t>5. Ocean water density depends on:	</a:t>
            </a:r>
          </a:p>
          <a:p>
            <a:pPr>
              <a:buNone/>
            </a:pPr>
            <a:r>
              <a:rPr lang="en-US" sz="3600" b="1" dirty="0"/>
              <a:t>     salinity, temperature &amp; pressure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B. Salinity: </a:t>
            </a:r>
            <a:r>
              <a:rPr lang="en-US" sz="4000" dirty="0">
                <a:solidFill>
                  <a:schemeClr val="tx2"/>
                </a:solidFill>
              </a:rPr>
              <a:t>The amount of dissolved salts in water.</a:t>
            </a:r>
            <a:r>
              <a:rPr lang="en-US" sz="4000" dirty="0"/>
              <a:t>  Measured in </a:t>
            </a:r>
            <a:r>
              <a:rPr lang="en-US" sz="4000" dirty="0">
                <a:solidFill>
                  <a:schemeClr val="tx2"/>
                </a:solidFill>
              </a:rPr>
              <a:t>parts per thousand </a:t>
            </a:r>
            <a:r>
              <a:rPr lang="en-US" sz="4000" dirty="0"/>
              <a:t>(</a:t>
            </a:r>
            <a:r>
              <a:rPr lang="en-US" sz="4000" dirty="0" err="1"/>
              <a:t>ppt</a:t>
            </a:r>
            <a:r>
              <a:rPr lang="en-US" sz="4000" dirty="0"/>
              <a:t> or o/</a:t>
            </a:r>
            <a:r>
              <a:rPr lang="en-US" sz="4000" dirty="0" err="1"/>
              <a:t>oo</a:t>
            </a:r>
            <a:r>
              <a:rPr lang="en-US" sz="4000" dirty="0"/>
              <a:t>)  (#g/1,000g = #g/L).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</a:t>
            </a:r>
            <a:r>
              <a:rPr lang="en-US" b="1" dirty="0" err="1"/>
              <a:t>NaCl</a:t>
            </a:r>
            <a:r>
              <a:rPr lang="en-US" dirty="0"/>
              <a:t> is the major salt in the world ocean.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 err="1"/>
              <a:t>MgCl</a:t>
            </a:r>
            <a:r>
              <a:rPr lang="en-US" dirty="0"/>
              <a:t> is the second most abundant salt in the ocean.</a:t>
            </a:r>
          </a:p>
          <a:p>
            <a:pPr>
              <a:buNone/>
            </a:pPr>
            <a:r>
              <a:rPr lang="en-US" dirty="0"/>
              <a:t>3. The average salinity of the ocean is </a:t>
            </a:r>
            <a:r>
              <a:rPr lang="en-US" b="1" dirty="0"/>
              <a:t>35</a:t>
            </a:r>
            <a:r>
              <a:rPr lang="en-US" dirty="0"/>
              <a:t> parts per thousand (</a:t>
            </a:r>
            <a:r>
              <a:rPr lang="en-US" dirty="0" err="1"/>
              <a:t>ppt</a:t>
            </a:r>
            <a:r>
              <a:rPr lang="en-US" dirty="0"/>
              <a:t>) .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Salinty</a:t>
            </a:r>
            <a:r>
              <a:rPr lang="en-US" dirty="0"/>
              <a:t> ranges from </a:t>
            </a:r>
            <a:r>
              <a:rPr lang="en-US" b="1" dirty="0"/>
              <a:t>33 to 38 </a:t>
            </a:r>
            <a:r>
              <a:rPr lang="en-US" dirty="0" err="1"/>
              <a:t>ppt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 depending on evaporation and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fresh water input.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4340" name="AutoShape 4" descr="data:image/jpg;base64,/9j/4AAQSkZJRgABAQAAAQABAAD/2wCEAAkGBhQQERUUExQVFRUWGBoXFxgXFxUYHxIcGBkYFxkaGh0dHTIfHh8jGhUUHy8gIycqLS0sGh40NTAqNScrLCkBCQoKDgwOGg8PFykkHCQpLCk1Kiw1LDUpMSwsKTEpKiwpLS0sLCkuLCwsLDUqLCksKSksKSwsKSksKiopKSwpKf/AABEIAGAAdgMBIgACEQEDEQH/xAAcAAABBAMBAAAAAAAAAAAAAAAAAwQGBwIFCAH/xAA5EAABAwIDBQYEBAUFAAAAAAABAAIRAyEEEjEFBkFRYQcTInGBkTJCwfAjUrHRFFOCoaJiY5Lh8f/EABcBAAMBAAAAAAAAAAAAAAAAAAABAgP/xAAhEQEBAAIBBAIDAAAAAAAAAAAAAQIRMRIhQXEDURMyYf/aAAwDAQACEQMRAD8AvFCEIAQiVH95d+cLs8fjVBniRTb4nn04DqYCAkC8lUXt/t1xNR2TC02UQbAu8bvWfA32PmodU3q2hjCC+tiXsc7LILsoPHwstZGr4V0/ddRVK7W/E4DzIH6rxmLY7R7T5EFcpnYOMqBz8ktaCczjZ4HFubUae4TnZ+zMU1oqChSIi2cU/EJjMJtE8jPpcvpyPWP26nleyuYsJU2jSb3tOniKbMueaVR7AG3m2bhBsbwtvsXtkxlEgPqCoPy12dY+IQ7gdSUrucw5hvix0MhQPd/tdw1eG1wcO88XHMw/1xb+oAdVOmVA4Aggg3BHHySll4Tljce1jJCEJpCEIQAglCrXtj34OFojDUXRWqjxEasZ9J/TzQeM3dNT2k9sBpudhsCfH8L6wvlOkU+v+r25qvNibvVsbVJe4tbJ72o+S4njE3Jkx6FYbpbuHFVM1srTJzav0OYTYgfRXLsbYmZgDvhmR4dZufeVcmlfyIHs3syjNIzE3a52rSHGDAtqBr5aKwtm7l0qTW5RB+YnjIAI8rcP7qR4XCtZoJJ1Pkl2iEWoaqhsOm1gYGgDUCOM3McysquymObBYNIvobzdbNwi6we/h0S6g0I2WIILfCRlLYaARflfUyoTvN2esxD3aN8B7uCfC4uzOL+c3sP1uLIdX4R7pkGyY9R04fuiUKmZ2bVqBllYFmVpylpcS4hucAN5S4jiYiOck3d2liNnuDaFRuIpOb3ncgmHNsSaR+R3xQPhcQeMKWYzD+AgAZpBsBe/37qvN4qD9nPdiKdMwXNALD4aQHxFzRrmuDoAYRcZWuPy2TWXeLp2HtuljKIq0XS02INixw1a4cHDl9CCtgqQ2TvwMPiRimNc1lSBi6Q4/wC60fmAId1Ejja7KFYPaHNILXAEEaEESCPRRCzw6fTNCEJs2FaqGNLjo0EnyFyuX94toOx+0HucYzvLeeVrRmIHoAF0XvfVLcDiCP5bh7iPqua9mNecW0st4jmPQkw030dAHsictMf1tWdulsdrcsMAtYA6DUcOElWBhKUAWiAo7sANpibTANuFlJadYxPPmrpHISmVJUiVkXyoTRUfyTSq8pzUfCaVCg4b5DP3Zed2QfKRdK5gPNJV6iCpKrQzQZ6/fstdi6AdqABcGRI5RCfB5jqmtR951KokK2/usWVc1EMIqZn1QHQWkkAGCYDZmIjV3IKedlGNL9nimTJoPfSBP5RDmD0Y9o9FFN6n0nOz1QIosfkMWLngNa1wI8RzQQOETwkbnsfnJi+Xe0/fuWT9Esp3213v49XxViIQhJkYbewve4asw/Mxwt5LnJuCOHxlRj3ZcryDcAP8QAueGrh6QumyqH7Ttkd3ioIgxNN38xgs3+pkBvkGH5XFDTDvLE02JVa1ghpiOX0UhoVQePpyVZ7sbw2y3DrBwFr+vNTbC4kAAz8UfZVk34rylg6yYUqjQLXPHolnV40U0Fe+4WTWo6Vi+qk3VOSSa9zWSLvu68cUi9/FPRM6rwDf7lMarwDfT/o8VlVxK120K0A+JtoOotF7zyE+yoIXvlUFXE0RAGXM4ultwCLmDPym5jW3FWh2T4PLs8VSIOIqPrehORn+DG+6qn+EfjsX3NIfiVzBNvwqY1J6lsn/ANXQOz8E2hSZSYIbTaGNHRogfopt3WlmsdHCEISZhRjf7c5u0sMWWbVZLqT/AMruR6Hj6HgpOhBy6u3KwxNTC1zSrhzHsdlcNCYN2nmDfnzE2Vk7C24KgBbe2gOgA1Pqptvp2d4fabfGMlUCG1Wi/QOHzBUXt3dXH7GqSZyfLUbJa79vIwU9te2XtceHxTi2dBGnHpdPRjIuTbj0PIffNU5ge098BtRsRxEifRbuhvxQfc1IcfzSI9x6JpuNnhYhxUxbijvRooxg94abmj8RlzHxN4HXXSOK9xW8FGk4TVa6bgy08+qaNVI62IGkj900r14UXxe+FETNRsdJJtyWk2hv20x3Qc4gcTZLaphleImWKx7WtklsjS/H68dOShm2tvms8MpCXE5fDfMZtbieQ4ceS1uFGK2hUFOm1ziflaLAdemkkmOauTcXs6p4BoqVA2piCLuiRS6M/dTarUw55ednW4/8BTNSrfEVR4jrkGuWec6lTNCEM7d3YQhCCCEIQAk61Br2lrmhzSIIIkEdQlEICu9v9imEry6iXUHG8DxM/wCJuPQqG1uxbGUHZqZpVh0cGn2qNy/qr2QhUys8ufMXuDtF1v4Q+jMIP7taEgzsq2g4x/DuHm6kAP8AJdFIQr8uSjMD2JYt3xupUx1e5x9miP7qTbJ7EaLCDWrOfHysaGD3JJ/RWahGiueV8mOytiUcKzJQptpjjAufM6n1T5CEICEIQAhCE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12395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g;base64,/9j/4AAQSkZJRgABAQAAAQABAAD/2wCEAAkGBhQQERUUExQVFRUWGBoXFxgXFxUYHxIcGBkYFxkaGh0dHTIfHh8jGhUUHy8gIycqLS0sGh40NTAqNScrLCkBCQoKDgwOGg8PFykkHCQpLCk1Kiw1LDUpMSwsKTEpKiwpLS0sLCkuLCwsLDUqLCksKSksKSwsKSksKiopKSwpKf/AABEIAGAAdgMBIgACEQEDEQH/xAAcAAABBAMBAAAAAAAAAAAAAAAAAwQGBwIFCAH/xAA5EAABAwIDBQYEBAUFAAAAAAABAAIRAyEEEjEFBkFRYQcTInGBkTJCwfAjUrHRFFOCoaJiY5Lh8f/EABcBAAMBAAAAAAAAAAAAAAAAAAABAgP/xAAhEQEBAAIBBAIDAAAAAAAAAAAAAQIRMRIhQXEDURMyYf/aAAwDAQACEQMRAD8AvFCEIAQiVH95d+cLs8fjVBniRTb4nn04DqYCAkC8lUXt/t1xNR2TC02UQbAu8bvWfA32PmodU3q2hjCC+tiXsc7LILsoPHwstZGr4V0/ddRVK7W/E4DzIH6rxmLY7R7T5EFcpnYOMqBz8ktaCczjZ4HFubUae4TnZ+zMU1oqChSIi2cU/EJjMJtE8jPpcvpyPWP26nleyuYsJU2jSb3tOniKbMueaVR7AG3m2bhBsbwtvsXtkxlEgPqCoPy12dY+IQ7gdSUrucw5hvix0MhQPd/tdw1eG1wcO88XHMw/1xb+oAdVOmVA4Aggg3BHHySll4Tljce1jJCEJpCEIQAglCrXtj34OFojDUXRWqjxEasZ9J/TzQeM3dNT2k9sBpudhsCfH8L6wvlOkU+v+r25qvNibvVsbVJe4tbJ72o+S4njE3Jkx6FYbpbuHFVM1srTJzav0OYTYgfRXLsbYmZgDvhmR4dZufeVcmlfyIHs3syjNIzE3a52rSHGDAtqBr5aKwtm7l0qTW5RB+YnjIAI8rcP7qR4XCtZoJJ1Pkl2iEWoaqhsOm1gYGgDUCOM3McysquymObBYNIvobzdbNwi6we/h0S6g0I2WIILfCRlLYaARflfUyoTvN2esxD3aN8B7uCfC4uzOL+c3sP1uLIdX4R7pkGyY9R04fuiUKmZ2bVqBllYFmVpylpcS4hucAN5S4jiYiOck3d2liNnuDaFRuIpOb3ncgmHNsSaR+R3xQPhcQeMKWYzD+AgAZpBsBe/37qvN4qD9nPdiKdMwXNALD4aQHxFzRrmuDoAYRcZWuPy2TWXeLp2HtuljKIq0XS02INixw1a4cHDl9CCtgqQ2TvwMPiRimNc1lSBi6Q4/wC60fmAId1Ejja7KFYPaHNILXAEEaEESCPRRCzw6fTNCEJs2FaqGNLjo0EnyFyuX94toOx+0HucYzvLeeVrRmIHoAF0XvfVLcDiCP5bh7iPqua9mNecW0st4jmPQkw030dAHsictMf1tWdulsdrcsMAtYA6DUcOElWBhKUAWiAo7sANpibTANuFlJadYxPPmrpHISmVJUiVkXyoTRUfyTSq8pzUfCaVCg4b5DP3Zed2QfKRdK5gPNJV6iCpKrQzQZ6/fstdi6AdqABcGRI5RCfB5jqmtR951KokK2/usWVc1EMIqZn1QHQWkkAGCYDZmIjV3IKedlGNL9nimTJoPfSBP5RDmD0Y9o9FFN6n0nOz1QIosfkMWLngNa1wI8RzQQOETwkbnsfnJi+Xe0/fuWT9Esp3213v49XxViIQhJkYbewve4asw/Mxwt5LnJuCOHxlRj3ZcryDcAP8QAueGrh6QumyqH7Ttkd3ioIgxNN38xgs3+pkBvkGH5XFDTDvLE02JVa1ghpiOX0UhoVQePpyVZ7sbw2y3DrBwFr+vNTbC4kAAz8UfZVk34rylg6yYUqjQLXPHolnV40U0Fe+4WTWo6Vi+qk3VOSSa9zWSLvu68cUi9/FPRM6rwDf7lMarwDfT/o8VlVxK120K0A+JtoOotF7zyE+yoIXvlUFXE0RAGXM4ultwCLmDPym5jW3FWh2T4PLs8VSIOIqPrehORn+DG+6qn+EfjsX3NIfiVzBNvwqY1J6lsn/ANXQOz8E2hSZSYIbTaGNHRogfopt3WlmsdHCEISZhRjf7c5u0sMWWbVZLqT/AMruR6Hj6HgpOhBy6u3KwxNTC1zSrhzHsdlcNCYN2nmDfnzE2Vk7C24KgBbe2gOgA1Pqptvp2d4fabfGMlUCG1Wi/QOHzBUXt3dXH7GqSZyfLUbJa79vIwU9te2XtceHxTi2dBGnHpdPRjIuTbj0PIffNU5ge098BtRsRxEifRbuhvxQfc1IcfzSI9x6JpuNnhYhxUxbijvRooxg94abmj8RlzHxN4HXXSOK9xW8FGk4TVa6bgy08+qaNVI62IGkj900r14UXxe+FETNRsdJJtyWk2hv20x3Qc4gcTZLaphleImWKx7WtklsjS/H68dOShm2tvms8MpCXE5fDfMZtbieQ4ceS1uFGK2hUFOm1ziflaLAdemkkmOauTcXs6p4BoqVA2piCLuiRS6M/dTarUw55ednW4/8BTNSrfEVR4jrkGuWec6lTNCEM7d3YQhCCCEIQAk61Br2lrmhzSIIIkEdQlEICu9v9imEry6iXUHG8DxM/wCJuPQqG1uxbGUHZqZpVh0cGn2qNy/qr2QhUys8ufMXuDtF1v4Q+jMIP7taEgzsq2g4x/DuHm6kAP8AJdFIQr8uSjMD2JYt3xupUx1e5x9miP7qTbJ7EaLCDWrOfHysaGD3JJ/RWahGiueV8mOytiUcKzJQptpjjAufM6n1T5CEICEIQAhCE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12395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g;base64,/9j/4AAQSkZJRgABAQAAAQABAAD/2wCEAAkGBhQQERUUExQVFRUWGBoXFxgXFxUYHxIcGBkYFxkaGh0dHTIfHh8jGhUUHy8gIycqLS0sGh40NTAqNScrLCkBCQoKDgwOGg8PFykkHCQpLCk1Kiw1LDUpMSwsKTEpKiwpLS0sLCkuLCwsLDUqLCksKSksKSwsKSksKiopKSwpKf/AABEIAGAAdgMBIgACEQEDEQH/xAAcAAABBAMBAAAAAAAAAAAAAAAAAwQGBwIFCAH/xAA5EAABAwIDBQYEBAUFAAAAAAABAAIRAyEEEjEFBkFRYQcTInGBkTJCwfAjUrHRFFOCoaJiY5Lh8f/EABcBAAMBAAAAAAAAAAAAAAAAAAABAgP/xAAhEQEBAAIBBAIDAAAAAAAAAAAAAQIRMRIhQXEDURMyYf/aAAwDAQACEQMRAD8AvFCEIAQiVH95d+cLs8fjVBniRTb4nn04DqYCAkC8lUXt/t1xNR2TC02UQbAu8bvWfA32PmodU3q2hjCC+tiXsc7LILsoPHwstZGr4V0/ddRVK7W/E4DzIH6rxmLY7R7T5EFcpnYOMqBz8ktaCczjZ4HFubUae4TnZ+zMU1oqChSIi2cU/EJjMJtE8jPpcvpyPWP26nleyuYsJU2jSb3tOniKbMueaVR7AG3m2bhBsbwtvsXtkxlEgPqCoPy12dY+IQ7gdSUrucw5hvix0MhQPd/tdw1eG1wcO88XHMw/1xb+oAdVOmVA4Aggg3BHHySll4Tljce1jJCEJpCEIQAglCrXtj34OFojDUXRWqjxEasZ9J/TzQeM3dNT2k9sBpudhsCfH8L6wvlOkU+v+r25qvNibvVsbVJe4tbJ72o+S4njE3Jkx6FYbpbuHFVM1srTJzav0OYTYgfRXLsbYmZgDvhmR4dZufeVcmlfyIHs3syjNIzE3a52rSHGDAtqBr5aKwtm7l0qTW5RB+YnjIAI8rcP7qR4XCtZoJJ1Pkl2iEWoaqhsOm1gYGgDUCOM3McysquymObBYNIvobzdbNwi6we/h0S6g0I2WIILfCRlLYaARflfUyoTvN2esxD3aN8B7uCfC4uzOL+c3sP1uLIdX4R7pkGyY9R04fuiUKmZ2bVqBllYFmVpylpcS4hucAN5S4jiYiOck3d2liNnuDaFRuIpOb3ncgmHNsSaR+R3xQPhcQeMKWYzD+AgAZpBsBe/37qvN4qD9nPdiKdMwXNALD4aQHxFzRrmuDoAYRcZWuPy2TWXeLp2HtuljKIq0XS02INixw1a4cHDl9CCtgqQ2TvwMPiRimNc1lSBi6Q4/wC60fmAId1Ejja7KFYPaHNILXAEEaEESCPRRCzw6fTNCEJs2FaqGNLjo0EnyFyuX94toOx+0HucYzvLeeVrRmIHoAF0XvfVLcDiCP5bh7iPqua9mNecW0st4jmPQkw030dAHsictMf1tWdulsdrcsMAtYA6DUcOElWBhKUAWiAo7sANpibTANuFlJadYxPPmrpHISmVJUiVkXyoTRUfyTSq8pzUfCaVCg4b5DP3Zed2QfKRdK5gPNJV6iCpKrQzQZ6/fstdi6AdqABcGRI5RCfB5jqmtR951KokK2/usWVc1EMIqZn1QHQWkkAGCYDZmIjV3IKedlGNL9nimTJoPfSBP5RDmD0Y9o9FFN6n0nOz1QIosfkMWLngNa1wI8RzQQOETwkbnsfnJi+Xe0/fuWT9Esp3213v49XxViIQhJkYbewve4asw/Mxwt5LnJuCOHxlRj3ZcryDcAP8QAueGrh6QumyqH7Ttkd3ioIgxNN38xgs3+pkBvkGH5XFDTDvLE02JVa1ghpiOX0UhoVQePpyVZ7sbw2y3DrBwFr+vNTbC4kAAz8UfZVk34rylg6yYUqjQLXPHolnV40U0Fe+4WTWo6Vi+qk3VOSSa9zWSLvu68cUi9/FPRM6rwDf7lMarwDfT/o8VlVxK120K0A+JtoOotF7zyE+yoIXvlUFXE0RAGXM4ultwCLmDPym5jW3FWh2T4PLs8VSIOIqPrehORn+DG+6qn+EfjsX3NIfiVzBNvwqY1J6lsn/ANXQOz8E2hSZSYIbTaGNHRogfopt3WlmsdHCEISZhRjf7c5u0sMWWbVZLqT/AMruR6Hj6HgpOhBy6u3KwxNTC1zSrhzHsdlcNCYN2nmDfnzE2Vk7C24KgBbe2gOgA1Pqptvp2d4fabfGMlUCG1Wi/QOHzBUXt3dXH7GqSZyfLUbJa79vIwU9te2XtceHxTi2dBGnHpdPRjIuTbj0PIffNU5ge098BtRsRxEifRbuhvxQfc1IcfzSI9x6JpuNnhYhxUxbijvRooxg94abmj8RlzHxN4HXXSOK9xW8FGk4TVa6bgy08+qaNVI62IGkj900r14UXxe+FETNRsdJJtyWk2hv20x3Qc4gcTZLaphleImWKx7WtklsjS/H68dOShm2tvms8MpCXE5fDfMZtbieQ4ceS1uFGK2hUFOm1ziflaLAdemkkmOauTcXs6p4BoqVA2piCLuiRS6M/dTarUw55ednW4/8BTNSrfEVR4jrkGuWec6lTNCEM7d3YQhCCCEIQAk61Br2lrmhzSIIIkEdQlEICu9v9imEry6iXUHG8DxM/wCJuPQqG1uxbGUHZqZpVh0cGn2qNy/qr2QhUys8ufMXuDtF1v4Q+jMIP7taEgzsq2g4x/DuHm6kAP8AJdFIQr8uSjMD2JYt3xupUx1e5x9miP7qTbJ7EaLCDWrOfHysaGD3JJ/RWahGiueV8mOytiUcKzJQptpjjAufM6n1T5CEICEIQAhCE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112395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http://www.foodsubs.com/Photos/seasal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460" y="4267200"/>
            <a:ext cx="3234740" cy="261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4864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6/ Density of water is mostly determined by </a:t>
            </a:r>
            <a:r>
              <a:rPr lang="en-US" sz="4000" b="1" dirty="0"/>
              <a:t>temperature</a:t>
            </a:r>
            <a:r>
              <a:rPr lang="en-US" sz="4000" dirty="0"/>
              <a:t>.</a:t>
            </a:r>
          </a:p>
          <a:p>
            <a:pPr>
              <a:buNone/>
            </a:pPr>
            <a:r>
              <a:rPr lang="en-US" sz="4000" dirty="0"/>
              <a:t>7/ Cold water </a:t>
            </a:r>
            <a:r>
              <a:rPr lang="en-US" sz="4000" b="1" dirty="0"/>
              <a:t>sinks</a:t>
            </a:r>
            <a:r>
              <a:rPr lang="en-US" sz="4000" dirty="0"/>
              <a:t>.  Warm water </a:t>
            </a:r>
            <a:r>
              <a:rPr lang="en-US" sz="4000" b="1" dirty="0"/>
              <a:t>rises</a:t>
            </a:r>
            <a:r>
              <a:rPr lang="en-US" sz="4000" dirty="0"/>
              <a:t>.</a:t>
            </a:r>
          </a:p>
          <a:p>
            <a:pPr>
              <a:buNone/>
            </a:pPr>
            <a:r>
              <a:rPr lang="en-US" sz="4000" dirty="0"/>
              <a:t>8/ Density is also effected by </a:t>
            </a:r>
            <a:r>
              <a:rPr lang="en-US" sz="4000" b="1" dirty="0"/>
              <a:t>salinity</a:t>
            </a:r>
            <a:r>
              <a:rPr lang="en-US" sz="4000" dirty="0"/>
              <a:t>.  Salty water is </a:t>
            </a:r>
            <a:r>
              <a:rPr lang="en-US" sz="4000" b="1" dirty="0"/>
              <a:t>heavier … Sink! </a:t>
            </a:r>
          </a:p>
          <a:p>
            <a:pPr>
              <a:buNone/>
            </a:pPr>
            <a:r>
              <a:rPr lang="en-US" sz="4000" b="1" dirty="0"/>
              <a:t>   </a:t>
            </a:r>
            <a:r>
              <a:rPr lang="en-US" sz="4000" dirty="0"/>
              <a:t>Less saline water is</a:t>
            </a:r>
            <a:r>
              <a:rPr lang="en-US" sz="4000" b="1" dirty="0"/>
              <a:t> lighter ... rises.</a:t>
            </a:r>
          </a:p>
        </p:txBody>
      </p:sp>
      <p:pic>
        <p:nvPicPr>
          <p:cNvPr id="4" name="Picture 2" descr="http://scienceprojectideasforkids.com/wp-content/uploads/2009/04/density-current-211x300.jpg"/>
          <p:cNvPicPr>
            <a:picLocks noChangeAspect="1" noChangeArrowheads="1"/>
          </p:cNvPicPr>
          <p:nvPr/>
        </p:nvPicPr>
        <p:blipFill>
          <a:blip r:embed="rId2" cstate="print"/>
          <a:srcRect l="9953" t="5000" r="7109" b="8333"/>
          <a:stretch>
            <a:fillRect/>
          </a:stretch>
        </p:blipFill>
        <p:spPr bwMode="auto">
          <a:xfrm>
            <a:off x="5486400" y="381000"/>
            <a:ext cx="3429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1722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/>
              <a:t>9/ Density Profiles</a:t>
            </a:r>
          </a:p>
          <a:p>
            <a:pPr>
              <a:buNone/>
            </a:pPr>
            <a:r>
              <a:rPr lang="en-US" sz="3600" dirty="0"/>
              <a:t>a/ Density </a:t>
            </a:r>
            <a:r>
              <a:rPr lang="en-US" sz="3600" b="1" dirty="0"/>
              <a:t>increases with depth.</a:t>
            </a:r>
          </a:p>
          <a:p>
            <a:pPr>
              <a:buNone/>
            </a:pPr>
            <a:r>
              <a:rPr lang="en-US" sz="3600" dirty="0"/>
              <a:t>b/ </a:t>
            </a:r>
            <a:r>
              <a:rPr lang="en-US" sz="3600" b="1" dirty="0"/>
              <a:t>Warmer, less salty </a:t>
            </a:r>
            <a:r>
              <a:rPr lang="en-US" sz="3600" dirty="0"/>
              <a:t>water at surface and </a:t>
            </a:r>
            <a:r>
              <a:rPr lang="en-US" sz="3600" b="1" dirty="0"/>
              <a:t>colder, saltier water</a:t>
            </a:r>
            <a:r>
              <a:rPr lang="en-US" sz="3600" dirty="0"/>
              <a:t> in the Deep.</a:t>
            </a:r>
          </a:p>
          <a:p>
            <a:pPr>
              <a:buNone/>
            </a:pPr>
            <a:r>
              <a:rPr lang="en-US" sz="3600" dirty="0"/>
              <a:t>c/ The region of rapid density change is called the </a:t>
            </a:r>
            <a:r>
              <a:rPr lang="en-US" sz="3600" b="1" u="sng" dirty="0" err="1"/>
              <a:t>pycnocline</a:t>
            </a:r>
            <a:r>
              <a:rPr lang="en-US" sz="3600" b="1" u="sng" dirty="0"/>
              <a:t>.</a:t>
            </a:r>
            <a:r>
              <a:rPr lang="en-US" sz="3600" dirty="0"/>
              <a:t>  It acts as a </a:t>
            </a:r>
            <a:r>
              <a:rPr lang="en-US" sz="3600" b="1" dirty="0"/>
              <a:t>barrier</a:t>
            </a:r>
            <a:r>
              <a:rPr lang="en-US" sz="3600" dirty="0"/>
              <a:t> between Deep and surface waters.  300-1000m deep.</a:t>
            </a:r>
            <a:endParaRPr lang="en-US" dirty="0"/>
          </a:p>
        </p:txBody>
      </p:sp>
      <p:pic>
        <p:nvPicPr>
          <p:cNvPr id="4" name="il_fi" descr="http://www.grossmont.edu/garyjacobson/Oceanography%20112/pycnocl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"/>
            <a:ext cx="312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10/ Density in Polar Waters </a:t>
            </a:r>
            <a:r>
              <a:rPr lang="en-US" sz="4000" b="1" dirty="0"/>
              <a:t>(</a:t>
            </a:r>
            <a:r>
              <a:rPr lang="en-US" sz="4000" b="1" u="sng" dirty="0"/>
              <a:t>High</a:t>
            </a:r>
            <a:r>
              <a:rPr lang="en-US" sz="4000" b="1" dirty="0"/>
              <a:t> Latitudes)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91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a/ Cold, salty waters in the polar regions have </a:t>
            </a:r>
            <a:r>
              <a:rPr lang="en-US" sz="3600" b="1" dirty="0"/>
              <a:t>little to no </a:t>
            </a:r>
            <a:r>
              <a:rPr lang="en-US" sz="3600" dirty="0" err="1"/>
              <a:t>pycnocline</a:t>
            </a:r>
            <a:r>
              <a:rPr lang="en-US" sz="3600" dirty="0"/>
              <a:t>.  They start out dense and stay dense all the way down to the bottom.</a:t>
            </a:r>
          </a:p>
        </p:txBody>
      </p:sp>
      <p:pic>
        <p:nvPicPr>
          <p:cNvPr id="1026" name="Picture 2" descr="http://nsm1.nsm.iup.edu/hovan/classes/figures/density_dep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0792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3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b/ These waters </a:t>
            </a:r>
            <a:r>
              <a:rPr lang="en-US" sz="3600" b="1" dirty="0"/>
              <a:t>sink</a:t>
            </a:r>
            <a:r>
              <a:rPr lang="en-US" sz="3600" dirty="0"/>
              <a:t> to the deep zone driving </a:t>
            </a:r>
            <a:r>
              <a:rPr lang="en-US" sz="3600" b="1" dirty="0"/>
              <a:t>deep sea circulation</a:t>
            </a:r>
            <a:r>
              <a:rPr lang="en-US" sz="3600" dirty="0"/>
              <a:t>!  They bring </a:t>
            </a:r>
            <a:r>
              <a:rPr lang="en-US" sz="3600" b="1" dirty="0"/>
              <a:t>oxygen</a:t>
            </a:r>
            <a:r>
              <a:rPr lang="en-US" sz="3600" dirty="0"/>
              <a:t> </a:t>
            </a:r>
            <a:r>
              <a:rPr lang="en-US" sz="3600" b="1" dirty="0"/>
              <a:t>nutrients</a:t>
            </a:r>
            <a:r>
              <a:rPr lang="en-US" sz="3600" dirty="0"/>
              <a:t> down with them.</a:t>
            </a:r>
          </a:p>
        </p:txBody>
      </p:sp>
      <p:pic>
        <p:nvPicPr>
          <p:cNvPr id="2050" name="Picture 2" descr="https://www.windows2universe.org/earth/images/current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676400"/>
            <a:ext cx="7437120" cy="47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47370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https://www.youtube.com/watch?v=FuOX23yXhZ8</a:t>
            </a:r>
          </a:p>
        </p:txBody>
      </p:sp>
    </p:spTree>
    <p:extLst>
      <p:ext uri="{BB962C8B-B14F-4D97-AF65-F5344CB8AC3E}">
        <p14:creationId xmlns:p14="http://schemas.microsoft.com/office/powerpoint/2010/main" val="24861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8/82/Sea_foam_on_the_sh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9" y="0"/>
            <a:ext cx="91535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yinterestingfiles.com/images/2008/03/sea_foa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7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Source of Salts:  </a:t>
            </a:r>
            <a:r>
              <a:rPr lang="en-US" sz="3100" dirty="0"/>
              <a:t>Where did the Oceans get their salt?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a/ Volcanism</a:t>
            </a:r>
            <a:r>
              <a:rPr lang="en-US" dirty="0"/>
              <a:t> in </a:t>
            </a:r>
          </a:p>
          <a:p>
            <a:pPr>
              <a:buNone/>
            </a:pPr>
            <a:r>
              <a:rPr lang="en-US" dirty="0"/>
              <a:t>     the Oceans </a:t>
            </a:r>
          </a:p>
          <a:p>
            <a:pPr>
              <a:buNone/>
            </a:pPr>
            <a:r>
              <a:rPr lang="en-US" dirty="0"/>
              <a:t>	 release </a:t>
            </a:r>
          </a:p>
          <a:p>
            <a:pPr>
              <a:buNone/>
            </a:pPr>
            <a:r>
              <a:rPr lang="en-US" b="1" dirty="0"/>
              <a:t>    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dirty="0"/>
              <a:t>, </a:t>
            </a:r>
            <a:r>
              <a:rPr lang="en-US" b="1" dirty="0" err="1"/>
              <a:t>HCl</a:t>
            </a:r>
            <a:r>
              <a:rPr lang="en-US" b="1" baseline="30000" dirty="0"/>
              <a:t> </a:t>
            </a:r>
            <a:r>
              <a:rPr lang="en-US" dirty="0"/>
              <a:t>(acid)</a:t>
            </a:r>
          </a:p>
          <a:p>
            <a:pPr>
              <a:buNone/>
            </a:pPr>
            <a:r>
              <a:rPr lang="en-US" dirty="0"/>
              <a:t>     and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b="1" dirty="0"/>
              <a:t>    </a:t>
            </a:r>
            <a:r>
              <a:rPr lang="en-US" dirty="0"/>
              <a:t>Original oceans </a:t>
            </a:r>
          </a:p>
          <a:p>
            <a:pPr>
              <a:buNone/>
            </a:pPr>
            <a:r>
              <a:rPr lang="en-US" dirty="0"/>
              <a:t>    were </a:t>
            </a:r>
            <a:r>
              <a:rPr lang="en-US" b="1" dirty="0"/>
              <a:t>acidic!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Another black smok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032" y="1066799"/>
            <a:ext cx="5848969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b/ Chemical Weathering </a:t>
            </a:r>
            <a:r>
              <a:rPr lang="en-US" sz="3600" dirty="0"/>
              <a:t>of rocks release minerals </a:t>
            </a:r>
            <a:r>
              <a:rPr lang="en-US" sz="3600" b="1" dirty="0" err="1"/>
              <a:t>Ca</a:t>
            </a:r>
            <a:r>
              <a:rPr lang="en-US" sz="3600" b="1" dirty="0"/>
              <a:t>, Na, K, Mg </a:t>
            </a:r>
          </a:p>
          <a:p>
            <a:pPr>
              <a:buNone/>
            </a:pPr>
            <a:r>
              <a:rPr lang="en-US" sz="3600" b="1" dirty="0"/>
              <a:t>    </a:t>
            </a:r>
            <a:r>
              <a:rPr lang="en-US" sz="3600" dirty="0"/>
              <a:t>Rivers are </a:t>
            </a:r>
            <a:r>
              <a:rPr lang="en-US" sz="3600" b="1" dirty="0"/>
              <a:t>alkaline (base).</a:t>
            </a:r>
          </a:p>
        </p:txBody>
      </p:sp>
      <p:pic>
        <p:nvPicPr>
          <p:cNvPr id="41986" name="Picture 2" descr="http://www.rivers.gov/images/large/Trinity-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908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c/ Billions of years ago…. </a:t>
            </a:r>
            <a:r>
              <a:rPr lang="en-US" dirty="0"/>
              <a:t>Rivers </a:t>
            </a:r>
            <a:r>
              <a:rPr lang="en-US" b="1" dirty="0"/>
              <a:t>(base) </a:t>
            </a:r>
            <a:r>
              <a:rPr lang="en-US" dirty="0"/>
              <a:t>reacted </a:t>
            </a:r>
          </a:p>
          <a:p>
            <a:pPr>
              <a:buNone/>
            </a:pPr>
            <a:r>
              <a:rPr lang="en-US" dirty="0"/>
              <a:t>   with oceans </a:t>
            </a:r>
            <a:r>
              <a:rPr lang="en-US" b="1" dirty="0"/>
              <a:t>(acid) </a:t>
            </a:r>
            <a:r>
              <a:rPr lang="en-US" dirty="0"/>
              <a:t>in a neutralization reaction to</a:t>
            </a:r>
          </a:p>
          <a:p>
            <a:pPr>
              <a:buNone/>
            </a:pPr>
            <a:r>
              <a:rPr lang="en-US" dirty="0"/>
              <a:t>   form </a:t>
            </a:r>
            <a:r>
              <a:rPr lang="en-US" b="1" dirty="0"/>
              <a:t>salt and water!</a:t>
            </a:r>
          </a:p>
          <a:p>
            <a:pPr>
              <a:buNone/>
            </a:pPr>
            <a:r>
              <a:rPr lang="en-US" dirty="0"/>
              <a:t>d/ Salinity is currently </a:t>
            </a:r>
            <a:r>
              <a:rPr lang="en-US" b="1" dirty="0"/>
              <a:t>constant</a:t>
            </a:r>
            <a:r>
              <a:rPr lang="en-US" dirty="0"/>
              <a:t>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6082" name="Picture 2" descr="http://www.natural-swimmer.com/images/just-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0301"/>
            <a:ext cx="91440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Factors Influencing Variations in Ocean Salinity</a:t>
            </a:r>
          </a:p>
        </p:txBody>
      </p:sp>
      <p:pic>
        <p:nvPicPr>
          <p:cNvPr id="17410" name="Picture 2" descr="C:\Users\Home\Desktop\School flash back-up\Removable Disk\Ocean1 Salinity 2010\water_cycle salinit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5398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10960</TotalTime>
  <Words>938</Words>
  <Application>Microsoft Office PowerPoint</Application>
  <PresentationFormat>On-screen Show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A. Composition of Ocean Water</vt:lpstr>
      <vt:lpstr>PowerPoint Presentation</vt:lpstr>
      <vt:lpstr>B. Salinity: The amount of dissolved salts in water.  Measured in parts per thousand (ppt or o/oo)  (#g/1,000g = #g/L).</vt:lpstr>
      <vt:lpstr>PowerPoint Presentation</vt:lpstr>
      <vt:lpstr>PowerPoint Presentation</vt:lpstr>
      <vt:lpstr> Source of Salts:  Where did the Oceans get their salt? </vt:lpstr>
      <vt:lpstr>PowerPoint Presentation</vt:lpstr>
      <vt:lpstr>PowerPoint Presentation</vt:lpstr>
      <vt:lpstr>Factors Influencing Variations in Ocean Salinity</vt:lpstr>
      <vt:lpstr>PowerPoint Presentation</vt:lpstr>
      <vt:lpstr>PowerPoint Presentation</vt:lpstr>
      <vt:lpstr>6. Salinity Profile (Variations with depth)</vt:lpstr>
      <vt:lpstr>PowerPoint Presentation</vt:lpstr>
      <vt:lpstr>PowerPoint Presentation</vt:lpstr>
      <vt:lpstr>7. Sea Surface Salinity </vt:lpstr>
      <vt:lpstr>PowerPoint Presentation</vt:lpstr>
      <vt:lpstr>7. Sea Surface Salinity </vt:lpstr>
      <vt:lpstr>PowerPoint Presentation</vt:lpstr>
      <vt:lpstr>C. Temperature </vt:lpstr>
      <vt:lpstr>PowerPoint Presentation</vt:lpstr>
      <vt:lpstr>PowerPoint Presentation</vt:lpstr>
      <vt:lpstr>7. Temperature Layers</vt:lpstr>
      <vt:lpstr>8. The Thermocline</vt:lpstr>
      <vt:lpstr>PowerPoint Presentation</vt:lpstr>
      <vt:lpstr>The Deep Layer is very cold!</vt:lpstr>
      <vt:lpstr>Argos</vt:lpstr>
      <vt:lpstr>PowerPoint Presentation</vt:lpstr>
      <vt:lpstr>Density in the Ocean</vt:lpstr>
      <vt:lpstr>E. DENSITY of Ocean Water</vt:lpstr>
      <vt:lpstr>PowerPoint Presentation</vt:lpstr>
      <vt:lpstr>PowerPoint Presentation</vt:lpstr>
      <vt:lpstr>10/ Density in Polar Waters (High Latitudes)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Gellner, Jonah</cp:lastModifiedBy>
  <cp:revision>143</cp:revision>
  <cp:lastPrinted>2014-12-09T20:29:22Z</cp:lastPrinted>
  <dcterms:created xsi:type="dcterms:W3CDTF">2010-11-10T02:58:34Z</dcterms:created>
  <dcterms:modified xsi:type="dcterms:W3CDTF">2017-11-28T14:01:07Z</dcterms:modified>
</cp:coreProperties>
</file>