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2" r:id="rId2"/>
    <p:sldId id="260" r:id="rId3"/>
    <p:sldId id="368" r:id="rId4"/>
    <p:sldId id="369" r:id="rId5"/>
    <p:sldId id="329" r:id="rId6"/>
    <p:sldId id="365" r:id="rId7"/>
    <p:sldId id="377" r:id="rId8"/>
    <p:sldId id="366" r:id="rId9"/>
    <p:sldId id="378" r:id="rId10"/>
    <p:sldId id="330" r:id="rId11"/>
    <p:sldId id="370" r:id="rId12"/>
    <p:sldId id="371" r:id="rId13"/>
    <p:sldId id="372" r:id="rId14"/>
    <p:sldId id="373" r:id="rId15"/>
    <p:sldId id="379" r:id="rId16"/>
    <p:sldId id="335" r:id="rId17"/>
    <p:sldId id="367" r:id="rId18"/>
    <p:sldId id="384" r:id="rId19"/>
    <p:sldId id="339" r:id="rId20"/>
    <p:sldId id="336" r:id="rId21"/>
    <p:sldId id="337" r:id="rId22"/>
    <p:sldId id="338" r:id="rId23"/>
    <p:sldId id="380" r:id="rId24"/>
    <p:sldId id="364" r:id="rId25"/>
    <p:sldId id="374" r:id="rId26"/>
    <p:sldId id="382" r:id="rId27"/>
    <p:sldId id="341" r:id="rId28"/>
    <p:sldId id="376" r:id="rId29"/>
    <p:sldId id="342" r:id="rId3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B1FE"/>
    <a:srgbClr val="8A7BFD"/>
    <a:srgbClr val="986BFB"/>
    <a:srgbClr val="5883FE"/>
    <a:srgbClr val="5C9CFA"/>
    <a:srgbClr val="5FAFFF"/>
    <a:srgbClr val="75BA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53" autoAdjust="0"/>
  </p:normalViewPr>
  <p:slideViewPr>
    <p:cSldViewPr>
      <p:cViewPr varScale="1">
        <p:scale>
          <a:sx n="62" d="100"/>
          <a:sy n="62" d="100"/>
        </p:scale>
        <p:origin x="9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6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8B06B5-4C90-411F-A0ED-BD4F840BB4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3BE7A-038D-4AD5-8F03-552324CD5C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B80AB5F-B980-4028-88CE-04BE432C046F}" type="datetimeFigureOut">
              <a:rPr lang="en-US"/>
              <a:pPr>
                <a:defRPr/>
              </a:pPr>
              <a:t>2/2/2018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8224E-8E53-4D5A-8EB9-7F15E53036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3C77A-3D92-49F4-B7A8-4A2699A7EF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33BCCD-61A9-4F51-B308-2E60118E4C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1430F24-D39D-4DF4-A90A-8B33A78654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A7946A0-A5A1-4AC4-91C9-98D27A8025B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5E44534-70B2-40CE-9CA7-EC3314FA7A5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19A5E369-902B-4C8F-B9E6-9AECD7DBF1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0B11DE8B-FF6A-408F-83B2-70A836EE33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1623622B-64F0-4B14-A493-8F7E4A092E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04FC05-F336-49EF-B4AB-36D600CD0C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7115425B-C76D-4494-9EBF-85A073C400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F36DDC-C95E-47DC-959A-EB995694871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7242551-D06A-48B7-998B-28F03FD194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8801FEA-BD4A-4B3A-976F-7BD373F90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DBC0CC0-B815-48E0-9E8A-351E80F4C1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91CF2F-65BE-4055-9EB6-68D2212E9D6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4A5ADC7-2712-44B8-A359-1F3864662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DDFF1B9-3195-40B0-9CEE-B84C91D4C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4513" y="4492625"/>
            <a:ext cx="5999162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/>
              <a:t>Pelagic Habitats:</a:t>
            </a: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 b="1"/>
              <a:t>water column divided by depth, largely as a function of change in light penetration</a:t>
            </a:r>
            <a:r>
              <a:rPr lang="en-US" altLang="en-US"/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b="1" i="1"/>
              <a:t>epipelagic zone </a:t>
            </a:r>
            <a:r>
              <a:rPr lang="en-US" altLang="en-US" b="1"/>
              <a:t>extends from the sea surface to a depth of ~200 meters</a:t>
            </a:r>
            <a:r>
              <a:rPr lang="en-US" altLang="en-US"/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b="1"/>
              <a:t>zone of constant illumination (euphotic zone)</a:t>
            </a:r>
            <a:r>
              <a:rPr lang="en-US" altLang="en-US"/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b="1"/>
              <a:t>characterized by photosynthetic activity</a:t>
            </a:r>
            <a:r>
              <a:rPr lang="en-US" altLang="en-US"/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b="1"/>
              <a:t>therefore low nutrient concentrations and elevated oxygen concentrations</a:t>
            </a:r>
            <a:r>
              <a:rPr lang="en-US" altLang="en-US"/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b="1" i="1"/>
              <a:t>mesopelagic zone </a:t>
            </a:r>
            <a:r>
              <a:rPr lang="en-US" altLang="en-US" b="1"/>
              <a:t>underlies epipelagic zone and extends downward to 1,000 meters</a:t>
            </a:r>
            <a:r>
              <a:rPr lang="en-US" altLang="en-US"/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b="1"/>
              <a:t>also referred to as the disphotic or 'twilight' zone </a:t>
            </a:r>
            <a:r>
              <a:rPr lang="en-US" altLang="en-US"/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b="1"/>
              <a:t>extends below the photosynthetic zone</a:t>
            </a:r>
            <a:r>
              <a:rPr lang="en-US" altLang="en-US"/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b="1"/>
              <a:t>therefore exhibits reduced oxygen and increased nutrient concentrations</a:t>
            </a:r>
            <a:r>
              <a:rPr lang="en-US" altLang="en-US"/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b="1"/>
              <a:t>distinct oxygen minimum layer occurs within the mesopelagic zone</a:t>
            </a:r>
            <a:r>
              <a:rPr lang="en-US" altLang="en-US"/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b="1"/>
              <a:t>associated with the bacterial decomposition of sinking organic matter</a:t>
            </a:r>
            <a:r>
              <a:rPr lang="en-US" altLang="en-US"/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b="1" i="1"/>
              <a:t>bathypelagic zone</a:t>
            </a:r>
            <a:r>
              <a:rPr lang="en-US" altLang="en-US" b="1"/>
              <a:t> (aphotic) extends from depths of ~1,000 meters to ~4,000 meters</a:t>
            </a:r>
            <a:r>
              <a:rPr lang="en-US" altLang="en-US"/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b="1"/>
              <a:t>underlain by </a:t>
            </a:r>
            <a:r>
              <a:rPr lang="en-US" altLang="en-US" b="1" i="1"/>
              <a:t>abyssalpelagic zone</a:t>
            </a:r>
            <a:r>
              <a:rPr lang="en-US" altLang="en-US" b="1"/>
              <a:t> (also aphotic) to a water depth of ~6,000 meters</a:t>
            </a:r>
            <a:r>
              <a:rPr lang="en-US" altLang="en-US"/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b="1"/>
              <a:t>O</a:t>
            </a:r>
            <a:r>
              <a:rPr lang="en-US" altLang="en-US" b="1" baseline="-30000"/>
              <a:t>2</a:t>
            </a:r>
            <a:r>
              <a:rPr lang="en-US" altLang="en-US" b="1"/>
              <a:t> concentration increases with depth in bathypelagic, abyssalpelagic zones</a:t>
            </a:r>
            <a:r>
              <a:rPr lang="en-US" altLang="en-US"/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b="1"/>
              <a:t>elevated levels of O</a:t>
            </a:r>
            <a:r>
              <a:rPr lang="en-US" altLang="en-US" b="1" baseline="-30000"/>
              <a:t>2</a:t>
            </a:r>
            <a:r>
              <a:rPr lang="en-US" altLang="en-US" b="1"/>
              <a:t> derived from sinking of cold, gas-rich waters of the poles</a:t>
            </a:r>
            <a:r>
              <a:rPr lang="en-US" altLang="en-US"/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b="1"/>
              <a:t>water depths over ~6,000 meters (deep-sea trenches) termed </a:t>
            </a:r>
            <a:r>
              <a:rPr lang="en-US" altLang="en-US" b="1" i="1"/>
              <a:t>hadalpelagic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622289A-48AA-41E0-9519-81D0EADE6B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2C5636-38FC-4B7B-AECF-155FBEFE4A6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96B1279-1341-4234-81E1-7E8A1E6F45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E5334A17-1244-472A-B65C-910BB524F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31775" indent="-231775" eaLnBrk="1" hangingPunct="1"/>
            <a:r>
              <a:rPr lang="en-US" altLang="en-US"/>
              <a:t>Earth generated</a:t>
            </a:r>
          </a:p>
          <a:p>
            <a:pPr marL="231775" indent="-231775" eaLnBrk="1" hangingPunct="1">
              <a:buFontTx/>
              <a:buAutoNum type="arabicPeriod"/>
            </a:pPr>
            <a:r>
              <a:rPr lang="en-US" altLang="en-US"/>
              <a:t>Ex. Sahara desert</a:t>
            </a:r>
          </a:p>
          <a:p>
            <a:pPr marL="231775" indent="-231775" eaLnBrk="1" hangingPunct="1">
              <a:buFontTx/>
              <a:buAutoNum type="arabicPeriod"/>
            </a:pPr>
            <a:r>
              <a:rPr lang="en-US" altLang="en-US"/>
              <a:t>Mt Pinatubo (Philippians)</a:t>
            </a:r>
          </a:p>
          <a:p>
            <a:pPr marL="231775" indent="-231775" eaLnBrk="1" hangingPunct="1">
              <a:buFontTx/>
              <a:buAutoNum type="arabicPeriod"/>
            </a:pPr>
            <a:r>
              <a:rPr lang="en-US" altLang="en-US"/>
              <a:t>Mississippi and Amazon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C554C8E-1717-4E11-BABD-E69F6CE433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C978ED-29AF-41AD-B737-EC2B01A8B3F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B161070-AA96-49C9-A08C-F90E136048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B95996F-601A-4168-9780-48DC92D45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/>
              <a:t>Biogenous- extracted from seawater into marine organisms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442A3766-1870-40F1-B878-6EE92E0EA6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45409A8-0B56-41CE-977C-9556227D6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BCA1D67D-1A5A-4425-ABFC-DA9147BE1E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0E8525-6879-4056-A523-CC8A8A0C3D75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BD64ED1-6D83-4293-B22D-67F8196D97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F096E9-B5BD-42BE-A211-45035F0C853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65140F6-570D-4D6E-B5FE-E0FE88DF1F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3DF0C16-9627-40B6-8A31-E6A93E7AC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/>
              <a:t>Interplanetary dust- tektites and glassy nodules</a:t>
            </a:r>
          </a:p>
          <a:p>
            <a:pPr eaLnBrk="1" hangingPunct="1"/>
            <a:r>
              <a:rPr lang="en-US" altLang="en-US"/>
              <a:t>?65 mya asteroid impacted with the earth- possibly associated with dinosaur estinction</a:t>
            </a:r>
          </a:p>
          <a:p>
            <a:pPr eaLnBrk="1" hangingPunct="1"/>
            <a:r>
              <a:rPr lang="en-US" altLang="en-US"/>
              <a:t>High deposits of iridium at the K-T boundary layer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9409C2-C459-4617-9579-557EB7864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78F39A-529A-48A0-A181-17BD52D3B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8AB874-7F18-418B-8F87-1960DD797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D0E30-2767-4126-BCC9-CA25EEBC8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3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FE1E2A-B4F9-4F81-87C4-F96978F83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C19BB4-1551-4054-AC57-81D313D448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A94085-ACE5-4A1F-9A5E-DB50A2E81D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442D9-EA28-447F-8B83-D0B622708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62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2BBDF6-F58F-4DE8-8448-EE6930A35F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ECE9CF-0A23-4160-B59A-F0D4F8E20E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3447CD-39ED-4F34-9B5F-83E747F99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A2DC9-4FCD-448B-AFCD-54B2636E5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16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4A17B3-9D9F-4E1F-9CF0-798428F53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663745-8DFF-401F-BBBD-CC51A180CB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D5C28B-1249-4771-9CA4-12E7175C09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6A46-D0C8-4EC5-A25B-53F6B7F4D9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37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B3C204-5416-4E56-A60B-F0BBF0B244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DDC146-36E5-4321-BFC2-4838C748A1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77F747-1560-4E79-ADDB-FBE155CC7B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07282-D1A1-4390-AB75-3CB9297009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20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19CD2B-0CED-40D6-B90B-46E400551D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30610-689B-4210-9CC0-08E3234C6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BCC6BD-12B9-407B-BBFF-6E2051D74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BC75B-E447-4B9F-A9E5-ACEC84BF48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10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4283155-63E4-45AC-8F1F-D59347F7D6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3C50E6-EB5B-455C-904C-3209AA4385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A328D2C-AEAB-4DD5-B6F4-ABF77B85B9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845D3-4955-4075-BF49-11ADCB7AC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20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48DE94-F83E-40A2-84B0-20CA6FBB01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647002-4F35-4DE2-8ED8-9A580A0607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507796-5D34-47EC-82B5-972F0745DB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61C93-9577-4B94-BCEA-EAD9B7B63F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58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39579F-AADD-49E3-A6D7-7F6E495019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480B00-C9CE-4F2A-B43C-FB3465550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B22CCE-5AEF-4A31-B2CC-4A708B9E6A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309CD-132F-4848-B722-0F6F3D4E07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80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77E140-CF90-415C-A37E-A7A014C0B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63AE6D-1CE2-4FDA-B645-629DAB0140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86872C-F821-4028-817A-72CBDE6BF9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57B43-7E21-4833-9C01-76F2ADAB7C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74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5C53AB-3651-4019-930A-3A14B3554A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53A5DD-0227-4B42-A9B0-29C4287080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816E4D-D1A8-452E-96F8-EAE4D254E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D106B-D7AA-4C5B-9DA3-AE8433A543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23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5E4ABA-6C1E-427C-BE0F-9121D74CF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0F939F6-FC89-4E36-A125-D05D59B38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B214140-FBB3-4C2C-9655-9CBF413E23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C4A38ED-3CAB-49A3-943C-4530B01ED9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6418E90-8DDF-4302-A550-DF5ED6A93C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D5A594C-3982-4E51-ADF4-F87901426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OaJW5bXoB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yu_X4Gcmc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yu_X4Gcmcc" TargetMode="Externa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gYJJjxY8g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E:\OCEAN\CHAP15\FIGURES\FG15_023.JPG">
            <a:extLst>
              <a:ext uri="{FF2B5EF4-FFF2-40B4-BE49-F238E27FC236}">
                <a16:creationId xmlns:a16="http://schemas.microsoft.com/office/drawing/2014/main" id="{1D2876A1-50CE-4CB3-BBD6-85FEC6E7D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t="3600" r="16800" b="3600"/>
          <a:stretch>
            <a:fillRect/>
          </a:stretch>
        </p:blipFill>
        <p:spPr bwMode="auto">
          <a:xfrm>
            <a:off x="3144328" y="1657350"/>
            <a:ext cx="5776913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34FA1ED-1E41-46EC-B90E-AC73D2049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143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l">
              <a:defRPr/>
            </a:pPr>
            <a:r>
              <a:rPr lang="en-US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Deep Sea Sediments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7F36A0-E658-4D63-A1DF-B3759170AA14}"/>
              </a:ext>
            </a:extLst>
          </p:cNvPr>
          <p:cNvSpPr txBox="1"/>
          <p:nvPr/>
        </p:nvSpPr>
        <p:spPr>
          <a:xfrm>
            <a:off x="116215" y="1990725"/>
            <a:ext cx="3122285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 dirty="0">
              <a:solidFill>
                <a:srgbClr val="FFFF00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UdrSea06.JPG                                                   00005DB9 Dave's HD                      ABA78158:">
            <a:extLst>
              <a:ext uri="{FF2B5EF4-FFF2-40B4-BE49-F238E27FC236}">
                <a16:creationId xmlns:a16="http://schemas.microsoft.com/office/drawing/2014/main" id="{F10F9A40-977F-4B1C-A6A8-7F33A6C84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3146425"/>
            <a:ext cx="48942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4">
            <a:extLst>
              <a:ext uri="{FF2B5EF4-FFF2-40B4-BE49-F238E27FC236}">
                <a16:creationId xmlns:a16="http://schemas.microsoft.com/office/drawing/2014/main" id="{04994665-85BE-4ABA-82B1-CAA08280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5"/>
            <a:ext cx="8915400" cy="609600"/>
          </a:xfrm>
        </p:spPr>
        <p:txBody>
          <a:bodyPr/>
          <a:lstStyle/>
          <a:p>
            <a:pPr algn="l"/>
            <a:r>
              <a:rPr lang="en-US" altLang="en-US" b="1"/>
              <a:t>F. Biogenous: from living things.</a:t>
            </a:r>
            <a:endParaRPr lang="en-US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DADFE9-7230-4E87-B132-CA28F42EF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6450"/>
            <a:ext cx="9144000" cy="4832350"/>
          </a:xfrm>
        </p:spPr>
        <p:txBody>
          <a:bodyPr/>
          <a:lstStyle/>
          <a:p>
            <a:pPr marL="514350" indent="-5143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3600" dirty="0"/>
              <a:t>Mostly </a:t>
            </a:r>
            <a:r>
              <a:rPr lang="en-US" sz="3600" b="1" u="sng" dirty="0"/>
              <a:t>calcareous</a:t>
            </a:r>
            <a:r>
              <a:rPr lang="en-US" sz="3600" dirty="0"/>
              <a:t> CaCO</a:t>
            </a:r>
            <a:r>
              <a:rPr lang="en-US" sz="3600" baseline="-25000" dirty="0"/>
              <a:t>3</a:t>
            </a:r>
            <a:r>
              <a:rPr lang="en-US" sz="3600" dirty="0"/>
              <a:t> and </a:t>
            </a:r>
            <a:r>
              <a:rPr lang="en-US" sz="3600" b="1" u="sng" dirty="0"/>
              <a:t>siliceous</a:t>
            </a:r>
            <a:r>
              <a:rPr lang="en-US" sz="3600" dirty="0"/>
              <a:t> SiO</a:t>
            </a:r>
            <a:r>
              <a:rPr lang="en-US" sz="3600" baseline="-25000" dirty="0"/>
              <a:t>3</a:t>
            </a:r>
            <a:r>
              <a:rPr lang="en-US" sz="3600" dirty="0"/>
              <a:t> from zooplankton(animal) and phytoplankton(plant)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600" dirty="0"/>
              <a:t>Parrotfish: It crunches coral into </a:t>
            </a:r>
            <a:r>
              <a:rPr lang="en-US" sz="3600" b="1" dirty="0"/>
              <a:t>white tropical sands</a:t>
            </a:r>
            <a:r>
              <a:rPr lang="en-US" sz="3600" dirty="0"/>
              <a:t>… 			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600" dirty="0"/>
              <a:t>    to feed on </a:t>
            </a:r>
            <a:r>
              <a:rPr lang="en-US" sz="3600" b="1" dirty="0"/>
              <a:t>algae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600" b="1" dirty="0"/>
              <a:t>    in dead coral</a:t>
            </a:r>
            <a:r>
              <a:rPr lang="en-US" sz="3600" dirty="0"/>
              <a:t>.</a:t>
            </a:r>
          </a:p>
          <a:p>
            <a:pPr marL="457200" indent="-457200">
              <a:spcBef>
                <a:spcPct val="50000"/>
              </a:spcBef>
              <a:defRPr/>
            </a:pPr>
            <a:endParaRPr lang="en-US" dirty="0"/>
          </a:p>
          <a:p>
            <a:pPr marL="0" indent="0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dirty="0">
                <a:hlinkClick r:id="rId4"/>
              </a:rPr>
              <a:t>https://www.youtube.com/watch?v=nOaJW5bXoBU</a:t>
            </a:r>
            <a:endParaRPr lang="en-US" dirty="0"/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47A79-0409-4C81-A210-F771FC625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228600"/>
            <a:ext cx="8610600" cy="66294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3600" b="1" dirty="0"/>
              <a:t>3/ Oozes: </a:t>
            </a:r>
            <a:r>
              <a:rPr lang="en-US" sz="3600" dirty="0"/>
              <a:t>Pelagic(marine) sediments containing </a:t>
            </a:r>
            <a:r>
              <a:rPr lang="en-US" sz="3600" b="1" dirty="0"/>
              <a:t>&gt;30% </a:t>
            </a:r>
            <a:r>
              <a:rPr lang="en-US" sz="3600" dirty="0"/>
              <a:t>microorganism shells.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sz="3600" b="1" dirty="0"/>
              <a:t>4/ </a:t>
            </a:r>
            <a:r>
              <a:rPr lang="en-US" sz="3600" b="1" u="sng" dirty="0"/>
              <a:t>Two Types of Oozes</a:t>
            </a:r>
            <a:r>
              <a:rPr lang="en-US" sz="3600" b="1" dirty="0"/>
              <a:t>: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sz="3600" dirty="0"/>
              <a:t>		</a:t>
            </a:r>
            <a:r>
              <a:rPr lang="en-US" sz="3600" b="1" dirty="0"/>
              <a:t>1/ calcareous CaCO</a:t>
            </a:r>
            <a:r>
              <a:rPr lang="en-US" sz="3600" b="1" baseline="-25000" dirty="0"/>
              <a:t>3</a:t>
            </a:r>
            <a:endParaRPr lang="en-US" sz="3600" b="1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sz="3600" b="1" dirty="0"/>
              <a:t>		2/ siliceous SiO</a:t>
            </a:r>
            <a:r>
              <a:rPr lang="en-US" sz="3600" b="1" baseline="-25000" dirty="0"/>
              <a:t>3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endParaRPr lang="en-US" sz="36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endParaRPr lang="en-US" sz="36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endParaRPr lang="en-US" sz="36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endParaRPr lang="en-US" sz="36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endParaRPr lang="en-US" sz="3600" dirty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sz="3600" dirty="0"/>
              <a:t>	    3/ Abundant where ample </a:t>
            </a:r>
            <a:r>
              <a:rPr lang="en-US" sz="3600" b="1" dirty="0"/>
              <a:t>nutrients</a:t>
            </a:r>
            <a:r>
              <a:rPr lang="en-US" sz="3600" dirty="0"/>
              <a:t>  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sz="3600" dirty="0"/>
              <a:t>        encourage high biological </a:t>
            </a:r>
            <a:r>
              <a:rPr lang="en-US" sz="3600" b="1" dirty="0"/>
              <a:t>productivity</a:t>
            </a:r>
            <a:r>
              <a:rPr lang="en-US" sz="3600" dirty="0"/>
              <a:t> 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r>
              <a:rPr lang="en-US" sz="3600" dirty="0"/>
              <a:t>        of </a:t>
            </a:r>
            <a:r>
              <a:rPr lang="en-US" sz="3600" b="1" dirty="0"/>
              <a:t>plankton</a:t>
            </a:r>
            <a:r>
              <a:rPr lang="en-US" sz="3600" dirty="0"/>
              <a:t> (</a:t>
            </a:r>
            <a:r>
              <a:rPr lang="en-US" sz="3600" b="1" dirty="0"/>
              <a:t>zoo, </a:t>
            </a:r>
            <a:r>
              <a:rPr lang="en-US" sz="3600" b="1" dirty="0" err="1"/>
              <a:t>phyto</a:t>
            </a:r>
            <a:r>
              <a:rPr lang="en-US" sz="3600" dirty="0"/>
              <a:t>).</a:t>
            </a:r>
          </a:p>
          <a:p>
            <a:pPr>
              <a:defRPr/>
            </a:pPr>
            <a:endParaRPr lang="en-US" sz="3600" dirty="0"/>
          </a:p>
        </p:txBody>
      </p:sp>
      <p:pic>
        <p:nvPicPr>
          <p:cNvPr id="18435" name="Picture 4" descr="D:\CH04\FG04_09d.jpg">
            <a:extLst>
              <a:ext uri="{FF2B5EF4-FFF2-40B4-BE49-F238E27FC236}">
                <a16:creationId xmlns:a16="http://schemas.microsoft.com/office/drawing/2014/main" id="{156FADBD-E9B4-4B0F-A8A1-6647E24F2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1295400"/>
            <a:ext cx="34686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C25D56C-13DB-452B-8CAB-D27C32126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8113"/>
            <a:ext cx="9144000" cy="815975"/>
          </a:xfrm>
        </p:spPr>
        <p:txBody>
          <a:bodyPr/>
          <a:lstStyle/>
          <a:p>
            <a:pPr marL="342900" indent="-342900" algn="l"/>
            <a:r>
              <a:rPr lang="en-US" altLang="en-US" sz="3600" b="1"/>
              <a:t>5/Calcareous Oozes: </a:t>
            </a:r>
            <a:r>
              <a:rPr lang="en-US" altLang="en-US" sz="3600"/>
              <a:t>Calcium carbonate or calcite (CaCO</a:t>
            </a:r>
            <a:r>
              <a:rPr lang="en-US" altLang="en-US" sz="3600" baseline="-25000"/>
              <a:t>3</a:t>
            </a:r>
            <a:r>
              <a:rPr lang="en-US" altLang="en-US" sz="3600"/>
              <a:t>)</a:t>
            </a:r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2ABF5C19-2AEC-4D8D-BD45-9B2FC1D64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113" y="3641725"/>
            <a:ext cx="4041775" cy="1235075"/>
          </a:xfrm>
        </p:spPr>
        <p:txBody>
          <a:bodyPr/>
          <a:lstStyle/>
          <a:p>
            <a:pPr algn="ctr"/>
            <a:r>
              <a:rPr lang="en-US" altLang="en-US" sz="3200"/>
              <a:t>1. </a:t>
            </a:r>
            <a:r>
              <a:rPr lang="en-US" altLang="en-US" sz="3200" u="sng"/>
              <a:t>Cocco</a:t>
            </a:r>
            <a:r>
              <a:rPr lang="en-US" altLang="en-US" sz="3200"/>
              <a:t>lithophores </a:t>
            </a:r>
          </a:p>
          <a:p>
            <a:pPr algn="ctr"/>
            <a:r>
              <a:rPr lang="en-US" altLang="en-US" sz="3200"/>
              <a:t>(phytoplankton-algae)</a:t>
            </a:r>
          </a:p>
        </p:txBody>
      </p:sp>
      <p:sp>
        <p:nvSpPr>
          <p:cNvPr id="11268" name="Content Placeholder 3">
            <a:extLst>
              <a:ext uri="{FF2B5EF4-FFF2-40B4-BE49-F238E27FC236}">
                <a16:creationId xmlns:a16="http://schemas.microsoft.com/office/drawing/2014/main" id="{C51A7565-EF04-47D0-8994-F18FABF45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4876800"/>
            <a:ext cx="4244975" cy="1981200"/>
          </a:xfrm>
        </p:spPr>
        <p:txBody>
          <a:bodyPr/>
          <a:lstStyle/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en-US" altLang="en-US" sz="3200" b="1" dirty="0"/>
              <a:t>Chalk- </a:t>
            </a:r>
            <a:r>
              <a:rPr lang="en-US" altLang="en-US" sz="3200" dirty="0"/>
              <a:t>Rock made of </a:t>
            </a:r>
            <a:r>
              <a:rPr lang="en-US" altLang="en-US" sz="3200" dirty="0" err="1"/>
              <a:t>coccolith</a:t>
            </a:r>
            <a:r>
              <a:rPr lang="en-US" altLang="en-US" sz="3200" dirty="0"/>
              <a:t> rich sediments. White Cliffs of Dover in England.</a:t>
            </a:r>
          </a:p>
          <a:p>
            <a:pPr>
              <a:buFontTx/>
              <a:buNone/>
              <a:defRPr/>
            </a:pPr>
            <a:endParaRPr lang="en-US" altLang="en-US" dirty="0"/>
          </a:p>
        </p:txBody>
      </p:sp>
      <p:sp>
        <p:nvSpPr>
          <p:cNvPr id="11269" name="Text Placeholder 4">
            <a:extLst>
              <a:ext uri="{FF2B5EF4-FFF2-40B4-BE49-F238E27FC236}">
                <a16:creationId xmlns:a16="http://schemas.microsoft.com/office/drawing/2014/main" id="{FA23DC63-9269-41FB-877D-7D516076F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2950" y="3489325"/>
            <a:ext cx="4306888" cy="1211263"/>
          </a:xfrm>
        </p:spPr>
        <p:txBody>
          <a:bodyPr/>
          <a:lstStyle/>
          <a:p>
            <a:pPr algn="ctr"/>
            <a:r>
              <a:rPr lang="en-US" altLang="en-US" sz="3200"/>
              <a:t>2. </a:t>
            </a:r>
            <a:r>
              <a:rPr lang="en-US" altLang="en-US" sz="3200" u="sng"/>
              <a:t>Foraminifers</a:t>
            </a:r>
            <a:r>
              <a:rPr lang="en-US" altLang="en-US" sz="3200"/>
              <a:t> </a:t>
            </a:r>
          </a:p>
          <a:p>
            <a:pPr algn="ctr"/>
            <a:r>
              <a:rPr lang="en-US" altLang="en-US" sz="3200"/>
              <a:t>(zooplankton-protozoa)</a:t>
            </a:r>
          </a:p>
        </p:txBody>
      </p:sp>
      <p:sp>
        <p:nvSpPr>
          <p:cNvPr id="11270" name="Content Placeholder 5">
            <a:extLst>
              <a:ext uri="{FF2B5EF4-FFF2-40B4-BE49-F238E27FC236}">
                <a16:creationId xmlns:a16="http://schemas.microsoft.com/office/drawing/2014/main" id="{2803728E-5823-407C-8FB8-27E395948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4800600"/>
            <a:ext cx="4527550" cy="2133600"/>
          </a:xfrm>
        </p:spPr>
        <p:txBody>
          <a:bodyPr/>
          <a:lstStyle/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en-US" altLang="en-US" sz="3200" b="1" dirty="0"/>
              <a:t>3. Dissolve </a:t>
            </a:r>
            <a:r>
              <a:rPr lang="en-US" altLang="en-US" sz="3200" dirty="0"/>
              <a:t>in deepest waters!  Below </a:t>
            </a:r>
            <a:r>
              <a:rPr lang="en-US" altLang="en-US" sz="3200" b="1" dirty="0"/>
              <a:t>CCD</a:t>
            </a:r>
            <a:r>
              <a:rPr lang="en-US" altLang="en-US" sz="3200" dirty="0"/>
              <a:t> (CaCO3 composition depth)… acidic.</a:t>
            </a:r>
          </a:p>
          <a:p>
            <a:pPr>
              <a:buFontTx/>
              <a:buNone/>
              <a:defRPr/>
            </a:pPr>
            <a:endParaRPr lang="en-US" altLang="en-US" sz="3200" dirty="0"/>
          </a:p>
        </p:txBody>
      </p:sp>
      <p:pic>
        <p:nvPicPr>
          <p:cNvPr id="19463" name="Picture 8" descr="C:\My Documents\My Pictures\EO6 pix\Fig 4-9A.tif">
            <a:extLst>
              <a:ext uri="{FF2B5EF4-FFF2-40B4-BE49-F238E27FC236}">
                <a16:creationId xmlns:a16="http://schemas.microsoft.com/office/drawing/2014/main" id="{84D21973-07BC-43C3-B389-05C4F88C3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6963"/>
            <a:ext cx="4092575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" descr="C:\My Documents\My Pictures\EO6 pix\Fig 4-9C CaCO3 ooze.tif">
            <a:extLst>
              <a:ext uri="{FF2B5EF4-FFF2-40B4-BE49-F238E27FC236}">
                <a16:creationId xmlns:a16="http://schemas.microsoft.com/office/drawing/2014/main" id="{93F88A63-0129-4D57-A9AD-2EEAADE6C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4116388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8" grpId="0" build="p"/>
      <p:bldP spid="11269" grpId="0" build="p"/>
      <p:bldP spid="1127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E66F24F-56D3-40C6-8C25-22F90D7C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4450"/>
            <a:ext cx="8229600" cy="715963"/>
          </a:xfrm>
        </p:spPr>
        <p:txBody>
          <a:bodyPr/>
          <a:lstStyle/>
          <a:p>
            <a:pPr algn="l"/>
            <a:r>
              <a:rPr lang="en-US" altLang="en-US" b="1">
                <a:solidFill>
                  <a:schemeClr val="tx1"/>
                </a:solidFill>
              </a:rPr>
              <a:t>6/ Siliceous Oozes: </a:t>
            </a:r>
            <a:r>
              <a:rPr lang="en-US" altLang="en-US" u="sng"/>
              <a:t>(SiO</a:t>
            </a:r>
            <a:r>
              <a:rPr lang="en-US" altLang="en-US" u="sng" baseline="-25000"/>
              <a:t>2</a:t>
            </a:r>
            <a:r>
              <a:rPr lang="en-US" altLang="en-US" u="sng"/>
              <a:t>) glassy</a:t>
            </a:r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86DCD042-A8A1-4E91-BCFC-66BD0AAC6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224338"/>
            <a:ext cx="5067300" cy="488950"/>
          </a:xfrm>
        </p:spPr>
        <p:txBody>
          <a:bodyPr/>
          <a:lstStyle/>
          <a:p>
            <a:r>
              <a:rPr lang="en-US" altLang="en-US" sz="3200"/>
              <a:t>1</a:t>
            </a:r>
            <a:r>
              <a:rPr lang="en-US" altLang="en-US" sz="3200" u="sng"/>
              <a:t>. radiolarian- </a:t>
            </a:r>
            <a:r>
              <a:rPr lang="en-US" altLang="en-US" sz="3200"/>
              <a:t>zooplankton </a:t>
            </a:r>
          </a:p>
        </p:txBody>
      </p:sp>
      <p:sp>
        <p:nvSpPr>
          <p:cNvPr id="12292" name="Content Placeholder 3">
            <a:extLst>
              <a:ext uri="{FF2B5EF4-FFF2-40B4-BE49-F238E27FC236}">
                <a16:creationId xmlns:a16="http://schemas.microsoft.com/office/drawing/2014/main" id="{460A877C-58F1-4E8D-B390-F2826CD03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163" y="4705350"/>
            <a:ext cx="4598987" cy="1935163"/>
          </a:xfrm>
        </p:spPr>
        <p:txBody>
          <a:bodyPr/>
          <a:lstStyle/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en-US" altLang="en-US" sz="3200" b="1" dirty="0"/>
              <a:t>3. </a:t>
            </a:r>
            <a:r>
              <a:rPr lang="en-US" altLang="en-US" sz="3200" b="1" u="sng" dirty="0"/>
              <a:t>Concentrated</a:t>
            </a:r>
            <a:r>
              <a:rPr lang="en-US" altLang="en-US" sz="3200" dirty="0"/>
              <a:t> in deepest waters!  Do not dissolve below CCD…not CaCO</a:t>
            </a:r>
            <a:r>
              <a:rPr lang="en-US" altLang="en-US" sz="3200" baseline="-25000" dirty="0"/>
              <a:t>3</a:t>
            </a:r>
            <a:r>
              <a:rPr lang="en-US" altLang="en-US" sz="3200" dirty="0"/>
              <a:t>!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20485" name="Text Placeholder 4">
            <a:extLst>
              <a:ext uri="{FF2B5EF4-FFF2-40B4-BE49-F238E27FC236}">
                <a16:creationId xmlns:a16="http://schemas.microsoft.com/office/drawing/2014/main" id="{DE7EC12E-2397-42BF-9569-F72DF8790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70400" y="3814763"/>
            <a:ext cx="4673600" cy="565150"/>
          </a:xfrm>
        </p:spPr>
        <p:txBody>
          <a:bodyPr/>
          <a:lstStyle/>
          <a:p>
            <a:r>
              <a:rPr lang="en-US" altLang="en-US" sz="3200"/>
              <a:t>2. </a:t>
            </a:r>
            <a:r>
              <a:rPr lang="en-US" altLang="en-US" sz="3200" u="sng"/>
              <a:t>Diatom</a:t>
            </a:r>
            <a:r>
              <a:rPr lang="en-US" altLang="en-US" sz="3200"/>
              <a:t>- phytoplankton</a:t>
            </a:r>
          </a:p>
        </p:txBody>
      </p:sp>
      <p:sp>
        <p:nvSpPr>
          <p:cNvPr id="12294" name="Content Placeholder 5">
            <a:extLst>
              <a:ext uri="{FF2B5EF4-FFF2-40B4-BE49-F238E27FC236}">
                <a16:creationId xmlns:a16="http://schemas.microsoft.com/office/drawing/2014/main" id="{29137B80-C82F-472E-BC3C-782EB79A0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7900" y="4379913"/>
            <a:ext cx="4356100" cy="2478087"/>
          </a:xfrm>
        </p:spPr>
        <p:txBody>
          <a:bodyPr/>
          <a:lstStyle/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en-US" altLang="en-US" sz="3200" b="1" dirty="0"/>
              <a:t>4. Diatomaceous earth- </a:t>
            </a:r>
            <a:r>
              <a:rPr lang="en-US" altLang="en-US" sz="3200" dirty="0"/>
              <a:t>sediment made up of mostly diatoms.  Uses: </a:t>
            </a:r>
            <a:r>
              <a:rPr lang="en-US" altLang="en-US" sz="3200" b="1" u="sng" dirty="0"/>
              <a:t>filter systems, toothpaste, and paints</a:t>
            </a:r>
            <a:r>
              <a:rPr lang="en-US" altLang="en-US" sz="3200" b="1" dirty="0"/>
              <a:t>.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20487" name="Picture 6" descr="C:\My Documents\My Pictures\EO6 pix\Fig 4-8B.tif">
            <a:extLst>
              <a:ext uri="{FF2B5EF4-FFF2-40B4-BE49-F238E27FC236}">
                <a16:creationId xmlns:a16="http://schemas.microsoft.com/office/drawing/2014/main" id="{449116DE-C8BC-43A6-9A91-755C6C221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671513"/>
            <a:ext cx="2382838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 descr="http://www.priweb.org/ed/pgws/systems/images/diatom.jpg">
            <a:extLst>
              <a:ext uri="{FF2B5EF4-FFF2-40B4-BE49-F238E27FC236}">
                <a16:creationId xmlns:a16="http://schemas.microsoft.com/office/drawing/2014/main" id="{887A55B8-7DB8-4064-AA27-F1A62FECA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792163"/>
            <a:ext cx="32019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AFD07F62-1022-480D-A9E5-9D17BCE9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788"/>
            <a:ext cx="8229600" cy="684212"/>
          </a:xfrm>
        </p:spPr>
        <p:txBody>
          <a:bodyPr/>
          <a:lstStyle/>
          <a:p>
            <a:pPr algn="l"/>
            <a:r>
              <a:rPr lang="en-US" altLang="en-US"/>
              <a:t>7/ Biogenous ooze turns to </a:t>
            </a:r>
            <a:r>
              <a:rPr lang="en-US" altLang="en-US" b="1"/>
              <a:t>rock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72D6A-D59E-4176-8E4A-CD0AFBF1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795338"/>
            <a:ext cx="4949825" cy="6062662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600" dirty="0"/>
              <a:t>When </a:t>
            </a:r>
            <a:r>
              <a:rPr lang="en-US" sz="3600" dirty="0" err="1"/>
              <a:t>biogenous</a:t>
            </a:r>
            <a:r>
              <a:rPr lang="en-US" sz="3600" dirty="0"/>
              <a:t> ooze hardens and </a:t>
            </a:r>
            <a:r>
              <a:rPr lang="en-US" sz="3600" dirty="0" err="1"/>
              <a:t>lithifies</a:t>
            </a:r>
            <a:r>
              <a:rPr lang="en-US" sz="3600" dirty="0"/>
              <a:t>, it can form:</a:t>
            </a:r>
          </a:p>
          <a:p>
            <a:pPr marL="971550" lvl="1" indent="-514350">
              <a:lnSpc>
                <a:spcPct val="90000"/>
              </a:lnSpc>
              <a:spcBef>
                <a:spcPts val="0"/>
              </a:spcBef>
              <a:buFont typeface="+mj-lt"/>
              <a:buAutoNum type="alphaLcPeriod"/>
              <a:defRPr/>
            </a:pPr>
            <a:r>
              <a:rPr lang="en-US" sz="3600" b="1" u="sng" dirty="0"/>
              <a:t>Diatomaceous earth </a:t>
            </a:r>
            <a:r>
              <a:rPr lang="en-US" sz="3600" dirty="0"/>
              <a:t>(if composed of diatom-rich ooze)</a:t>
            </a:r>
          </a:p>
          <a:p>
            <a:pPr marL="971550" lvl="1" indent="-514350">
              <a:lnSpc>
                <a:spcPct val="90000"/>
              </a:lnSpc>
              <a:spcBef>
                <a:spcPts val="0"/>
              </a:spcBef>
              <a:buFont typeface="+mj-lt"/>
              <a:buAutoNum type="alphaLcPeriod"/>
              <a:defRPr/>
            </a:pPr>
            <a:r>
              <a:rPr lang="en-US" sz="3600" u="sng" dirty="0"/>
              <a:t>Chalk</a:t>
            </a:r>
            <a:r>
              <a:rPr lang="en-US" sz="3600" dirty="0"/>
              <a:t> (if composed of </a:t>
            </a:r>
            <a:r>
              <a:rPr lang="en-US" sz="3600" dirty="0" err="1"/>
              <a:t>coccolith</a:t>
            </a:r>
            <a:r>
              <a:rPr lang="en-US" sz="3600" dirty="0"/>
              <a:t>-rich ooze) </a:t>
            </a:r>
          </a:p>
          <a:p>
            <a:pPr marL="971550" lvl="1" indent="-514350">
              <a:lnSpc>
                <a:spcPct val="90000"/>
              </a:lnSpc>
              <a:spcBef>
                <a:spcPts val="0"/>
              </a:spcBef>
              <a:buFont typeface="+mj-lt"/>
              <a:buAutoNum type="alphaLcPeriod"/>
              <a:defRPr/>
            </a:pPr>
            <a:r>
              <a:rPr lang="en-US" sz="3600" dirty="0" err="1"/>
              <a:t>Fossiliferous</a:t>
            </a:r>
            <a:r>
              <a:rPr lang="en-US" sz="3600" dirty="0"/>
              <a:t> </a:t>
            </a:r>
            <a:r>
              <a:rPr lang="en-US" sz="3600" b="1" dirty="0"/>
              <a:t>limestone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3316" name="Text Placeholder 5">
            <a:extLst>
              <a:ext uri="{FF2B5EF4-FFF2-40B4-BE49-F238E27FC236}">
                <a16:creationId xmlns:a16="http://schemas.microsoft.com/office/drawing/2014/main" id="{30F19312-153A-4492-ABDE-FBE16500A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49825" y="4149725"/>
            <a:ext cx="4129088" cy="1905000"/>
          </a:xfrm>
        </p:spPr>
        <p:txBody>
          <a:bodyPr/>
          <a:lstStyle/>
          <a:p>
            <a:r>
              <a:rPr lang="en-US" altLang="en-US" sz="3600" b="0"/>
              <a:t>d. White Cliffs of Dover in southern England</a:t>
            </a:r>
          </a:p>
        </p:txBody>
      </p:sp>
      <p:pic>
        <p:nvPicPr>
          <p:cNvPr id="22533" name="Picture 5" descr="D:\CH04\FG04_10.JPG">
            <a:extLst>
              <a:ext uri="{FF2B5EF4-FFF2-40B4-BE49-F238E27FC236}">
                <a16:creationId xmlns:a16="http://schemas.microsoft.com/office/drawing/2014/main" id="{3B1F9D4D-4457-43ED-B32D-43B8821E0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95438"/>
            <a:ext cx="381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>
            <a:extLst>
              <a:ext uri="{FF2B5EF4-FFF2-40B4-BE49-F238E27FC236}">
                <a16:creationId xmlns:a16="http://schemas.microsoft.com/office/drawing/2014/main" id="{CA7ECC29-0C80-4149-AE8E-8F7CAF9D4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8150DB8-82FC-4093-A7E3-6BA9E567E042}"/>
              </a:ext>
            </a:extLst>
          </p:cNvPr>
          <p:cNvSpPr txBox="1">
            <a:spLocks/>
          </p:cNvSpPr>
          <p:nvPr/>
        </p:nvSpPr>
        <p:spPr>
          <a:xfrm>
            <a:off x="228600" y="1066800"/>
            <a:ext cx="4572000" cy="190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4000" b="1" kern="0" dirty="0">
                <a:solidFill>
                  <a:srgbClr val="FFFF00"/>
                </a:solidFill>
              </a:rPr>
              <a:t>d. White Cliffs of Dover in southern England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>
            <a:extLst>
              <a:ext uri="{FF2B5EF4-FFF2-40B4-BE49-F238E27FC236}">
                <a16:creationId xmlns:a16="http://schemas.microsoft.com/office/drawing/2014/main" id="{EEACEE2E-0334-40D3-8A2C-410D435C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685800"/>
          </a:xfrm>
        </p:spPr>
        <p:txBody>
          <a:bodyPr/>
          <a:lstStyle/>
          <a:p>
            <a:pPr algn="l"/>
            <a:r>
              <a:rPr lang="en-US" altLang="en-US"/>
              <a:t>8/ Distribution of biogenous ooze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2ECDBA-FE23-4707-B9F6-A0014588C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45720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/>
              <a:t>Most </a:t>
            </a:r>
            <a:r>
              <a:rPr lang="en-US" sz="2800" dirty="0" err="1"/>
              <a:t>biogenous</a:t>
            </a:r>
            <a:r>
              <a:rPr lang="en-US" sz="2800" dirty="0"/>
              <a:t> ooze found as </a:t>
            </a:r>
            <a:r>
              <a:rPr lang="en-US" sz="2800" b="1" u="sng" dirty="0"/>
              <a:t>pelagic</a:t>
            </a:r>
            <a:r>
              <a:rPr lang="en-US" sz="2800" dirty="0"/>
              <a:t> deposits at the bottom of the open ocean.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en-US" sz="28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/>
              <a:t>Factors affecting the distribution of </a:t>
            </a:r>
            <a:r>
              <a:rPr lang="en-US" sz="2800" dirty="0" err="1"/>
              <a:t>biogenous</a:t>
            </a:r>
            <a:r>
              <a:rPr lang="en-US" sz="2800" dirty="0"/>
              <a:t> ooze: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lphaLcPeriod"/>
              <a:defRPr/>
            </a:pPr>
            <a:r>
              <a:rPr lang="en-US" b="1" dirty="0"/>
              <a:t>Productivity</a:t>
            </a:r>
            <a:r>
              <a:rPr lang="en-US" dirty="0"/>
              <a:t> (amount of organisms in surface waters)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lphaLcPeriod"/>
              <a:defRPr/>
            </a:pPr>
            <a:r>
              <a:rPr lang="en-US" b="1" dirty="0"/>
              <a:t>Destruction</a:t>
            </a:r>
            <a:r>
              <a:rPr lang="en-US" dirty="0"/>
              <a:t> (dissolving at depth)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lphaLcPeriod"/>
              <a:defRPr/>
            </a:pPr>
            <a:r>
              <a:rPr lang="en-US" b="1" dirty="0"/>
              <a:t>Dilution</a:t>
            </a:r>
            <a:r>
              <a:rPr lang="en-US" dirty="0"/>
              <a:t> (mixing with </a:t>
            </a:r>
            <a:r>
              <a:rPr lang="en-US" dirty="0" err="1"/>
              <a:t>lithogenous</a:t>
            </a:r>
            <a:r>
              <a:rPr lang="en-US" dirty="0"/>
              <a:t> clays)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B05C4ABE-F928-4C80-9CA4-5C879BC11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72400" cy="762000"/>
          </a:xfrm>
        </p:spPr>
        <p:txBody>
          <a:bodyPr/>
          <a:lstStyle/>
          <a:p>
            <a:pPr algn="l"/>
            <a:r>
              <a:rPr lang="en-US" altLang="en-US" b="1"/>
              <a:t>G. Red Clays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1B4039F2-150C-4227-B6CF-A365B95C3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9463"/>
            <a:ext cx="9144000" cy="4114800"/>
          </a:xfrm>
        </p:spPr>
        <p:txBody>
          <a:bodyPr/>
          <a:lstStyle/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/>
              <a:t>Red or brown sediment with </a:t>
            </a:r>
            <a:r>
              <a:rPr lang="en-US" altLang="en-US" b="1"/>
              <a:t>less than 30% </a:t>
            </a:r>
            <a:r>
              <a:rPr lang="en-US" altLang="en-US"/>
              <a:t>biogenic material.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/>
              <a:t>Form in the </a:t>
            </a:r>
            <a:r>
              <a:rPr lang="en-US" altLang="en-US" sz="2800" b="1"/>
              <a:t>deepest calmest </a:t>
            </a:r>
            <a:r>
              <a:rPr lang="en-US" altLang="en-US"/>
              <a:t>areas of the ocean.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/>
              <a:t>Tiny particles take </a:t>
            </a:r>
            <a:r>
              <a:rPr lang="en-US" altLang="en-US" b="1"/>
              <a:t>100 years </a:t>
            </a:r>
            <a:r>
              <a:rPr lang="en-US" altLang="en-US"/>
              <a:t>to descend.</a:t>
            </a:r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 sz="2800"/>
              <a:t>No CaCO</a:t>
            </a:r>
            <a:r>
              <a:rPr lang="en-US" altLang="en-US" sz="2800" baseline="-25000"/>
              <a:t>3</a:t>
            </a:r>
            <a:r>
              <a:rPr lang="en-US" altLang="en-US"/>
              <a:t>.  It </a:t>
            </a:r>
            <a:r>
              <a:rPr lang="en-US" altLang="en-US" b="1"/>
              <a:t>dissolves</a:t>
            </a:r>
            <a:r>
              <a:rPr lang="en-US" altLang="en-US"/>
              <a:t> at great depths! </a:t>
            </a:r>
            <a:r>
              <a:rPr lang="en-US" altLang="en-US" sz="2800"/>
              <a:t>Below </a:t>
            </a:r>
            <a:r>
              <a:rPr lang="en-US" altLang="en-US" sz="2800" b="1"/>
              <a:t>CCD</a:t>
            </a:r>
            <a:r>
              <a:rPr lang="en-US" altLang="en-US" sz="2800"/>
              <a:t>.</a:t>
            </a:r>
            <a:endParaRPr lang="en-US" altLang="en-US"/>
          </a:p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/>
              <a:t>It accumulates very slowly </a:t>
            </a:r>
            <a:r>
              <a:rPr lang="en-US" altLang="en-US" b="1"/>
              <a:t>0.2 cm/1000 </a:t>
            </a:r>
            <a:r>
              <a:rPr lang="en-US" altLang="en-US"/>
              <a:t>years</a:t>
            </a: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8C88722A-E74C-4CF3-B231-AE7EB7D26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E41B9CB5-8D4E-44B6-B5E3-44EB67360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03263"/>
            <a:ext cx="899160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3D023F85-934D-43D8-9F45-E49CD18DA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7013"/>
            <a:ext cx="4648200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&#10;ac91-0193.jpg                                                  00000010 Dave's HD                      ABA78158:">
            <a:extLst>
              <a:ext uri="{FF2B5EF4-FFF2-40B4-BE49-F238E27FC236}">
                <a16:creationId xmlns:a16="http://schemas.microsoft.com/office/drawing/2014/main" id="{3E8AE629-3F35-4D5B-936C-F00A7F57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7013"/>
            <a:ext cx="44958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C:\WINDOWS\Desktop\Tektites.jpg">
            <a:extLst>
              <a:ext uri="{FF2B5EF4-FFF2-40B4-BE49-F238E27FC236}">
                <a16:creationId xmlns:a16="http://schemas.microsoft.com/office/drawing/2014/main" id="{6061F39F-6075-46AB-824E-5C98A13E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"/>
            <a:ext cx="2971800" cy="231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6">
            <a:extLst>
              <a:ext uri="{FF2B5EF4-FFF2-40B4-BE49-F238E27FC236}">
                <a16:creationId xmlns:a16="http://schemas.microsoft.com/office/drawing/2014/main" id="{A3404456-0558-4A7A-AAEC-A498E7223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0960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tektites</a:t>
            </a:r>
          </a:p>
        </p:txBody>
      </p:sp>
      <p:sp>
        <p:nvSpPr>
          <p:cNvPr id="27654" name="Title 6">
            <a:extLst>
              <a:ext uri="{FF2B5EF4-FFF2-40B4-BE49-F238E27FC236}">
                <a16:creationId xmlns:a16="http://schemas.microsoft.com/office/drawing/2014/main" id="{553FB9FF-6F7C-495E-81DA-507D0F8EB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6781800" cy="838200"/>
          </a:xfrm>
        </p:spPr>
        <p:txBody>
          <a:bodyPr/>
          <a:lstStyle/>
          <a:p>
            <a:pPr algn="l"/>
            <a:r>
              <a:rPr lang="en-US" altLang="en-US" sz="4000" b="1"/>
              <a:t>H. Cosmogenous sediments:</a:t>
            </a:r>
            <a:endParaRPr lang="en-US" altLang="en-US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3EAD4A-8959-418A-89C5-0361AED48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" y="685800"/>
            <a:ext cx="8382000" cy="41148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600" b="1" dirty="0"/>
              <a:t>Extraterrestrial</a:t>
            </a:r>
            <a:r>
              <a:rPr lang="en-US" sz="3600" dirty="0"/>
              <a:t> in origin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600" dirty="0"/>
              <a:t>Two main types:</a:t>
            </a:r>
          </a:p>
          <a:p>
            <a:pPr marL="0" lvl="1" indent="0">
              <a:spcBef>
                <a:spcPts val="0"/>
              </a:spcBef>
              <a:buSzPct val="90000"/>
              <a:buFont typeface="+mj-lt"/>
              <a:buAutoNum type="alphaLcPeriod"/>
              <a:defRPr/>
            </a:pPr>
            <a:r>
              <a:rPr lang="en-US" sz="3600" b="1" dirty="0"/>
              <a:t>Micro</a:t>
            </a:r>
            <a:r>
              <a:rPr lang="en-US" sz="3600" dirty="0"/>
              <a:t>scopic space dust</a:t>
            </a:r>
          </a:p>
          <a:p>
            <a:pPr marL="0" lvl="1" indent="0">
              <a:spcBef>
                <a:spcPts val="0"/>
              </a:spcBef>
              <a:buSzPct val="90000"/>
              <a:buFont typeface="+mj-lt"/>
              <a:buAutoNum type="alphaLcPeriod"/>
              <a:defRPr/>
            </a:pPr>
            <a:r>
              <a:rPr lang="en-US" sz="3600" b="1" dirty="0"/>
              <a:t>Macro</a:t>
            </a:r>
            <a:r>
              <a:rPr lang="en-US" sz="3600" dirty="0"/>
              <a:t>scopic meteor debris </a:t>
            </a:r>
          </a:p>
          <a:p>
            <a:pPr marL="0" lvl="1" indent="0">
              <a:spcBef>
                <a:spcPts val="0"/>
              </a:spcBef>
              <a:buSzPct val="90000"/>
              <a:buFontTx/>
              <a:buNone/>
              <a:defRPr/>
            </a:pPr>
            <a:r>
              <a:rPr lang="en-US" sz="3600" dirty="0"/>
              <a:t>3. Forms an insignificant proportion of </a:t>
            </a:r>
          </a:p>
          <a:p>
            <a:pPr marL="0" lvl="1" indent="0">
              <a:spcBef>
                <a:spcPts val="0"/>
              </a:spcBef>
              <a:buSzPct val="90000"/>
              <a:buFontTx/>
              <a:buNone/>
              <a:defRPr/>
            </a:pPr>
            <a:r>
              <a:rPr lang="en-US" sz="3600" dirty="0"/>
              <a:t>    ocean sediment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2" descr="http://web.clas.ufl.edu/users/mrosenme/Oceanography/images/marine_zonation.jpg">
            <a:extLst>
              <a:ext uri="{FF2B5EF4-FFF2-40B4-BE49-F238E27FC236}">
                <a16:creationId xmlns:a16="http://schemas.microsoft.com/office/drawing/2014/main" id="{5D5B4E0E-CDCF-45D7-AC10-87FF0349D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1"/>
          <a:stretch>
            <a:fillRect/>
          </a:stretch>
        </p:blipFill>
        <p:spPr bwMode="auto">
          <a:xfrm>
            <a:off x="0" y="554038"/>
            <a:ext cx="9144000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6">
            <a:extLst>
              <a:ext uri="{FF2B5EF4-FFF2-40B4-BE49-F238E27FC236}">
                <a16:creationId xmlns:a16="http://schemas.microsoft.com/office/drawing/2014/main" id="{12F91513-EC0C-4ACE-BC28-BAA5688BB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676400"/>
            <a:ext cx="9906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100m</a:t>
            </a:r>
          </a:p>
        </p:txBody>
      </p:sp>
      <p:sp>
        <p:nvSpPr>
          <p:cNvPr id="6148" name="Text Box 47">
            <a:extLst>
              <a:ext uri="{FF2B5EF4-FFF2-40B4-BE49-F238E27FC236}">
                <a16:creationId xmlns:a16="http://schemas.microsoft.com/office/drawing/2014/main" id="{69EF6B8E-8DB1-469D-8848-A2B126319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2273300"/>
            <a:ext cx="1508125" cy="4270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dysphotic</a:t>
            </a:r>
          </a:p>
        </p:txBody>
      </p:sp>
      <p:sp>
        <p:nvSpPr>
          <p:cNvPr id="6149" name="Line 48">
            <a:extLst>
              <a:ext uri="{FF2B5EF4-FFF2-40B4-BE49-F238E27FC236}">
                <a16:creationId xmlns:a16="http://schemas.microsoft.com/office/drawing/2014/main" id="{BC35EC98-036A-41E3-9F7D-9685C2EC4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2743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49">
            <a:extLst>
              <a:ext uri="{FF2B5EF4-FFF2-40B4-BE49-F238E27FC236}">
                <a16:creationId xmlns:a16="http://schemas.microsoft.com/office/drawing/2014/main" id="{2695D83C-FBA5-4C74-AD59-BF908CEA70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3124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50">
            <a:extLst>
              <a:ext uri="{FF2B5EF4-FFF2-40B4-BE49-F238E27FC236}">
                <a16:creationId xmlns:a16="http://schemas.microsoft.com/office/drawing/2014/main" id="{4AA12B39-89EA-4703-A443-346366C802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34400" y="3200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Text Box 51">
            <a:extLst>
              <a:ext uri="{FF2B5EF4-FFF2-40B4-BE49-F238E27FC236}">
                <a16:creationId xmlns:a16="http://schemas.microsoft.com/office/drawing/2014/main" id="{17198952-8781-4453-82AC-6F2B97B58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810000"/>
            <a:ext cx="1181100" cy="4270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aphotic</a:t>
            </a:r>
          </a:p>
        </p:txBody>
      </p:sp>
      <p:sp>
        <p:nvSpPr>
          <p:cNvPr id="6153" name="Text Box 52">
            <a:extLst>
              <a:ext uri="{FF2B5EF4-FFF2-40B4-BE49-F238E27FC236}">
                <a16:creationId xmlns:a16="http://schemas.microsoft.com/office/drawing/2014/main" id="{BB66E992-CC84-4FDB-AAF2-C22AC33C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295400"/>
            <a:ext cx="1025525" cy="4270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photic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E6F64AC-60E1-49BB-9A3B-D71886C2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100" y="33338"/>
            <a:ext cx="7772400" cy="5334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l">
              <a:defRPr/>
            </a:pPr>
            <a:r>
              <a:rPr lang="en-US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18185E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A. Ocean Zones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224FCE-5840-43C6-9402-E14BDDE9B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6395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Arial" panose="020B0604020202020204" pitchFamily="34" charset="0"/>
              </a:rPr>
              <a:t>1. Litttoral Zones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75848E-E5A2-4ABA-A046-DB9CD4B63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4237038"/>
            <a:ext cx="3848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Arial" panose="020B0604020202020204" pitchFamily="34" charset="0"/>
              </a:rPr>
              <a:t>2. Neritic Zones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35D4A1-9D2B-41CA-BBE6-526BC25AD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4805363"/>
            <a:ext cx="3851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Arial" panose="020B0604020202020204" pitchFamily="34" charset="0"/>
              </a:rPr>
              <a:t>3. Pelagic Zones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B8294A-3358-42F4-B1C3-3A8A06557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537845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Arial" panose="020B0604020202020204" pitchFamily="34" charset="0"/>
              </a:rPr>
              <a:t>4. Benthic Zones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ADB69-480E-4B4A-B20D-26100EE9C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973763"/>
            <a:ext cx="358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Arial" panose="020B0604020202020204" pitchFamily="34" charset="0"/>
              </a:rPr>
              <a:t>5. Photic Zones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>
            <a:extLst>
              <a:ext uri="{FF2B5EF4-FFF2-40B4-BE49-F238E27FC236}">
                <a16:creationId xmlns:a16="http://schemas.microsoft.com/office/drawing/2014/main" id="{DB5447C6-6235-4DE4-90B8-5B458700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00"/>
            <a:ext cx="6934200" cy="762000"/>
          </a:xfrm>
        </p:spPr>
        <p:txBody>
          <a:bodyPr/>
          <a:lstStyle/>
          <a:p>
            <a:r>
              <a:rPr lang="en-US" altLang="en-US" b="1"/>
              <a:t>I. Hydrogenous sediment</a:t>
            </a:r>
            <a:endParaRPr lang="en-US" alt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75DE84-0AAB-4D7D-ACF6-1C8A1994D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8" y="990600"/>
            <a:ext cx="8915400" cy="60833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4000" dirty="0"/>
              <a:t>Form when dissolved materials come out of solution as </a:t>
            </a:r>
            <a:r>
              <a:rPr lang="en-US" sz="4000" b="1" dirty="0"/>
              <a:t>precipitates</a:t>
            </a:r>
            <a:r>
              <a:rPr lang="en-US" sz="4000" dirty="0"/>
              <a:t> </a:t>
            </a:r>
            <a:r>
              <a:rPr lang="en-US" sz="4000" b="1" dirty="0"/>
              <a:t>or evaporates</a:t>
            </a:r>
            <a:r>
              <a:rPr lang="en-US" sz="4000" dirty="0"/>
              <a:t>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4000" dirty="0"/>
              <a:t>Precipitation is caused by a change in conditions including: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lphaLcPeriod"/>
              <a:defRPr/>
            </a:pPr>
            <a:r>
              <a:rPr lang="en-US" sz="3600" dirty="0"/>
              <a:t>Changes in </a:t>
            </a:r>
            <a:r>
              <a:rPr lang="en-US" sz="3600" b="1" dirty="0"/>
              <a:t>temperature</a:t>
            </a:r>
            <a:r>
              <a:rPr lang="en-US" sz="3600" dirty="0"/>
              <a:t> (evaporation)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lphaLcPeriod"/>
              <a:defRPr/>
            </a:pPr>
            <a:r>
              <a:rPr lang="en-US" sz="3600" dirty="0"/>
              <a:t>Changes in </a:t>
            </a:r>
            <a:r>
              <a:rPr lang="en-US" sz="3600" b="1" dirty="0"/>
              <a:t>pressure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lphaLcPeriod"/>
              <a:defRPr/>
            </a:pPr>
            <a:r>
              <a:rPr lang="en-US" sz="3600" dirty="0"/>
              <a:t>Addition of chemically active fluids </a:t>
            </a: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r>
              <a:rPr lang="en-US" sz="3600" dirty="0"/>
              <a:t>     (</a:t>
            </a:r>
            <a:r>
              <a:rPr lang="en-US" sz="3600" b="1" dirty="0"/>
              <a:t>like CO</a:t>
            </a:r>
            <a:r>
              <a:rPr lang="en-US" sz="3600" b="1" baseline="-25000" dirty="0"/>
              <a:t>2</a:t>
            </a:r>
            <a:r>
              <a:rPr lang="en-US" sz="3600" dirty="0"/>
              <a:t>)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326D70C0-1D72-4647-A79D-EE348AE24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002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30723" name="Picture 4" descr="D:\CH04\FG04_15.JPG">
            <a:extLst>
              <a:ext uri="{FF2B5EF4-FFF2-40B4-BE49-F238E27FC236}">
                <a16:creationId xmlns:a16="http://schemas.microsoft.com/office/drawing/2014/main" id="{BAE53DEE-2B5C-490E-9011-D8DF440EC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067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 descr="The Salar de Uyuni, the largest salt playa in the world, nearly filling a 1973 Landsat image.">
            <a:extLst>
              <a:ext uri="{FF2B5EF4-FFF2-40B4-BE49-F238E27FC236}">
                <a16:creationId xmlns:a16="http://schemas.microsoft.com/office/drawing/2014/main" id="{FD6670D9-1F63-477E-8705-D5F54F080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922338"/>
            <a:ext cx="34290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itle 6">
            <a:extLst>
              <a:ext uri="{FF2B5EF4-FFF2-40B4-BE49-F238E27FC236}">
                <a16:creationId xmlns:a16="http://schemas.microsoft.com/office/drawing/2014/main" id="{F0EDF2F3-CBD3-48A5-B5C8-B1A52C49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7938"/>
            <a:ext cx="8763000" cy="754062"/>
          </a:xfrm>
        </p:spPr>
        <p:txBody>
          <a:bodyPr anchor="t"/>
          <a:lstStyle/>
          <a:p>
            <a:pPr algn="l"/>
            <a:r>
              <a:rPr lang="en-US" altLang="en-US"/>
              <a:t>3/ Types of hydrogenous sediment: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3CD5D1-2C91-4E84-83D2-074EF593F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3" y="838200"/>
            <a:ext cx="7772400" cy="41148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SzPct val="90000"/>
              <a:buFont typeface="+mj-lt"/>
              <a:buAutoNum type="arabicPeriod"/>
              <a:defRPr/>
            </a:pPr>
            <a:r>
              <a:rPr lang="en-US" sz="3600" b="1" dirty="0"/>
              <a:t>Manganese nodules</a:t>
            </a:r>
          </a:p>
          <a:p>
            <a:pPr marL="514350" indent="-514350">
              <a:spcBef>
                <a:spcPts val="0"/>
              </a:spcBef>
              <a:buSzPct val="90000"/>
              <a:buFont typeface="+mj-lt"/>
              <a:buAutoNum type="arabicPeriod"/>
              <a:defRPr/>
            </a:pPr>
            <a:r>
              <a:rPr lang="en-US" sz="3600" b="1" dirty="0"/>
              <a:t>Phosphates</a:t>
            </a:r>
          </a:p>
          <a:p>
            <a:pPr marL="514350" indent="-514350">
              <a:spcBef>
                <a:spcPts val="0"/>
              </a:spcBef>
              <a:buSzPct val="90000"/>
              <a:buFont typeface="+mj-lt"/>
              <a:buAutoNum type="arabicPeriod"/>
              <a:defRPr/>
            </a:pPr>
            <a:r>
              <a:rPr lang="en-US" sz="3600" b="1" dirty="0"/>
              <a:t>Carbonates</a:t>
            </a:r>
          </a:p>
          <a:p>
            <a:pPr marL="514350" indent="-514350">
              <a:spcBef>
                <a:spcPts val="0"/>
              </a:spcBef>
              <a:buSzPct val="90000"/>
              <a:buFont typeface="+mj-lt"/>
              <a:buAutoNum type="arabicPeriod"/>
              <a:defRPr/>
            </a:pPr>
            <a:r>
              <a:rPr lang="en-US" sz="3600" b="1" dirty="0"/>
              <a:t>Metal sulfides</a:t>
            </a:r>
          </a:p>
          <a:p>
            <a:pPr marL="514350" indent="-514350">
              <a:spcBef>
                <a:spcPts val="0"/>
              </a:spcBef>
              <a:buSzPct val="90000"/>
              <a:buFont typeface="+mj-lt"/>
              <a:buAutoNum type="arabicPeriod"/>
              <a:defRPr/>
            </a:pPr>
            <a:r>
              <a:rPr lang="en-US" sz="3600" b="1" dirty="0" err="1"/>
              <a:t>Evaporite</a:t>
            </a:r>
            <a:r>
              <a:rPr lang="en-US" sz="3600" b="1" dirty="0"/>
              <a:t> salts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WINDOWS\Desktop\mag nodule.jpg">
            <a:extLst>
              <a:ext uri="{FF2B5EF4-FFF2-40B4-BE49-F238E27FC236}">
                <a16:creationId xmlns:a16="http://schemas.microsoft.com/office/drawing/2014/main" id="{7487EC30-061F-436A-8EA4-8910C315F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914400"/>
            <a:ext cx="407511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5">
            <a:extLst>
              <a:ext uri="{FF2B5EF4-FFF2-40B4-BE49-F238E27FC236}">
                <a16:creationId xmlns:a16="http://schemas.microsoft.com/office/drawing/2014/main" id="{DA156EEB-958F-496B-A06E-63E040EA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pPr algn="l"/>
            <a:r>
              <a:rPr lang="en-US" altLang="en-US" sz="4000" b="1">
                <a:solidFill>
                  <a:schemeClr val="tx1"/>
                </a:solidFill>
              </a:rPr>
              <a:t>4. Manganese nodules: </a:t>
            </a:r>
            <a:r>
              <a:rPr lang="en-US" altLang="en-US" sz="3600" b="1">
                <a:solidFill>
                  <a:schemeClr val="tx1"/>
                </a:solidFill>
              </a:rPr>
              <a:t>A treasure chest!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EC8AEC-1E8F-4246-AC56-901091ED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114800" cy="5486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600" dirty="0"/>
              <a:t>1</a:t>
            </a:r>
            <a:r>
              <a:rPr lang="en-US" sz="3600" baseline="30000" dirty="0"/>
              <a:t>st</a:t>
            </a:r>
            <a:r>
              <a:rPr lang="en-US" sz="3600" dirty="0"/>
              <a:t> discovered by </a:t>
            </a:r>
            <a:r>
              <a:rPr lang="en-US" sz="3600" b="1" dirty="0"/>
              <a:t>Challenger</a:t>
            </a:r>
            <a:r>
              <a:rPr lang="en-US" sz="3600" dirty="0"/>
              <a:t> expedition  (</a:t>
            </a:r>
            <a:r>
              <a:rPr lang="en-US" sz="3600" b="1" dirty="0"/>
              <a:t>1873</a:t>
            </a:r>
            <a:r>
              <a:rPr lang="en-US" sz="3600" dirty="0"/>
              <a:t>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600" b="1" dirty="0"/>
              <a:t>16 million tons </a:t>
            </a:r>
            <a:r>
              <a:rPr lang="en-US" sz="3600" dirty="0"/>
              <a:t>accumulate each year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600" dirty="0"/>
              <a:t>Growth rate: </a:t>
            </a:r>
            <a:r>
              <a:rPr lang="en-US" sz="3600" b="1" dirty="0"/>
              <a:t>1-10 mm</a:t>
            </a:r>
            <a:r>
              <a:rPr lang="en-US" sz="3600" dirty="0"/>
              <a:t> every million years</a:t>
            </a:r>
          </a:p>
          <a:p>
            <a:pPr marL="457200" indent="-457200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WINDOWS\Desktop\mag nodule.jpg">
            <a:extLst>
              <a:ext uri="{FF2B5EF4-FFF2-40B4-BE49-F238E27FC236}">
                <a16:creationId xmlns:a16="http://schemas.microsoft.com/office/drawing/2014/main" id="{0DC414F9-DA1E-44A7-BB6D-735C37244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914400"/>
            <a:ext cx="407511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5">
            <a:extLst>
              <a:ext uri="{FF2B5EF4-FFF2-40B4-BE49-F238E27FC236}">
                <a16:creationId xmlns:a16="http://schemas.microsoft.com/office/drawing/2014/main" id="{94555274-C1C3-42A2-93BA-326308159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pPr algn="l"/>
            <a:r>
              <a:rPr lang="en-US" altLang="en-US" sz="4000" b="1">
                <a:solidFill>
                  <a:schemeClr val="tx1"/>
                </a:solidFill>
              </a:rPr>
              <a:t>4. Manganese nodules: </a:t>
            </a:r>
            <a:r>
              <a:rPr lang="en-US" altLang="en-US" sz="3600" b="1">
                <a:solidFill>
                  <a:schemeClr val="tx1"/>
                </a:solidFill>
              </a:rPr>
              <a:t>A treasure chest!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C448A5-9800-414C-B28C-E6D17B7C4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114800" cy="5486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600" dirty="0"/>
              <a:t>Potato to </a:t>
            </a:r>
            <a:r>
              <a:rPr lang="en-US" sz="3600" dirty="0" err="1"/>
              <a:t>beachball</a:t>
            </a:r>
            <a:r>
              <a:rPr lang="en-US" sz="3600" dirty="0"/>
              <a:t> size- grow from </a:t>
            </a:r>
            <a:r>
              <a:rPr lang="en-US" sz="3600" dirty="0" err="1"/>
              <a:t>nucleii</a:t>
            </a:r>
            <a:r>
              <a:rPr lang="en-US" sz="3600" dirty="0"/>
              <a:t> of bone or teeth.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600" b="1" dirty="0"/>
              <a:t>Manganese</a:t>
            </a:r>
            <a:r>
              <a:rPr lang="en-US" sz="3600" dirty="0"/>
              <a:t> and </a:t>
            </a:r>
            <a:r>
              <a:rPr lang="en-US" sz="3600" b="1" dirty="0"/>
              <a:t>iron oxides</a:t>
            </a:r>
            <a:r>
              <a:rPr lang="en-US" sz="3600" dirty="0"/>
              <a:t>.  Also, Co, Cr, Ni, Cu, Mb, and Zn.</a:t>
            </a:r>
          </a:p>
          <a:p>
            <a:pPr marL="457200" indent="-457200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>
            <a:extLst>
              <a:ext uri="{FF2B5EF4-FFF2-40B4-BE49-F238E27FC236}">
                <a16:creationId xmlns:a16="http://schemas.microsoft.com/office/drawing/2014/main" id="{75FCFD46-ED34-4E7B-9460-5723732D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72400" cy="838200"/>
          </a:xfrm>
        </p:spPr>
        <p:txBody>
          <a:bodyPr/>
          <a:lstStyle/>
          <a:p>
            <a:pPr algn="l"/>
            <a:r>
              <a:rPr lang="en-US" altLang="en-US" sz="3600"/>
              <a:t>6. Mining has not developed because:</a:t>
            </a:r>
            <a:endParaRPr lang="en-US" altLang="en-US" sz="4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46143-F42C-467C-ABD4-845DF138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4572000" cy="5410200"/>
          </a:xfrm>
        </p:spPr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en-US" dirty="0"/>
              <a:t>Metal prices are not high enough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Legal issues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Technical issues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Environmental issues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3796" name="Picture 4" descr="C:\My Documents\My Pictures\EO6 pix\Fig 4-22 nodule mining.TIF">
            <a:extLst>
              <a:ext uri="{FF2B5EF4-FFF2-40B4-BE49-F238E27FC236}">
                <a16:creationId xmlns:a16="http://schemas.microsoft.com/office/drawing/2014/main" id="{88B07CA3-31E8-418A-A048-9B0F72164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9671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n-phosphorite pavement slabs and relict (ancient) sediment ripples">
            <a:extLst>
              <a:ext uri="{FF2B5EF4-FFF2-40B4-BE49-F238E27FC236}">
                <a16:creationId xmlns:a16="http://schemas.microsoft.com/office/drawing/2014/main" id="{5B17228E-F55E-4277-AE04-248E48C1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2057400"/>
            <a:ext cx="51816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 descr="continental margin profile at latitude 35 N (a) and latitude 31 30�N">
            <a:extLst>
              <a:ext uri="{FF2B5EF4-FFF2-40B4-BE49-F238E27FC236}">
                <a16:creationId xmlns:a16="http://schemas.microsoft.com/office/drawing/2014/main" id="{C926FE50-644C-4545-9174-441293179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8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itle 5">
            <a:extLst>
              <a:ext uri="{FF2B5EF4-FFF2-40B4-BE49-F238E27FC236}">
                <a16:creationId xmlns:a16="http://schemas.microsoft.com/office/drawing/2014/main" id="{9DB753D9-6E87-4F54-994B-08E25C3F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0"/>
            <a:ext cx="4572000" cy="1752600"/>
          </a:xfrm>
        </p:spPr>
        <p:txBody>
          <a:bodyPr/>
          <a:lstStyle/>
          <a:p>
            <a:r>
              <a:rPr lang="en-US" altLang="en-US" sz="3600"/>
              <a:t>The </a:t>
            </a:r>
            <a:r>
              <a:rPr lang="en-US" altLang="en-US" sz="3600" b="1"/>
              <a:t>Blake Terrace </a:t>
            </a:r>
            <a:r>
              <a:rPr lang="en-US" altLang="en-US" sz="3600"/>
              <a:t>and Manganese and phosphate pavement.</a:t>
            </a:r>
          </a:p>
        </p:txBody>
      </p:sp>
      <p:sp>
        <p:nvSpPr>
          <p:cNvPr id="34821" name="Content Placeholder 6">
            <a:extLst>
              <a:ext uri="{FF2B5EF4-FFF2-40B4-BE49-F238E27FC236}">
                <a16:creationId xmlns:a16="http://schemas.microsoft.com/office/drawing/2014/main" id="{12A4CD78-CC9B-42F4-8D99-92B18E602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733800"/>
            <a:ext cx="4191000" cy="31242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/>
              <a:t>A rich source of metal deposits above abyssal depths due to </a:t>
            </a:r>
            <a:r>
              <a:rPr lang="en-US" altLang="en-US" b="1" u="sng"/>
              <a:t>Gulf Stream Current </a:t>
            </a:r>
            <a:r>
              <a:rPr lang="en-US" altLang="en-US"/>
              <a:t>preventing sediment accumulations</a:t>
            </a:r>
            <a:r>
              <a:rPr lang="en-US" altLang="en-US" sz="360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6903D6EC-7E57-4CFF-9B10-FC1C486F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>
                <a:hlinkClick r:id="rId3"/>
              </a:rPr>
              <a:t>https://www.youtube.com/watch?v=byu_X4Gcmcc</a:t>
            </a:r>
            <a:br>
              <a:rPr lang="en-US" altLang="en-US" sz="1600"/>
            </a:br>
            <a:endParaRPr lang="en-US" altLang="en-US" sz="1600"/>
          </a:p>
        </p:txBody>
      </p:sp>
      <p:pic>
        <p:nvPicPr>
          <p:cNvPr id="4" name="byu_X4Gcmcc">
            <a:extLst>
              <a:ext uri="{FF2B5EF4-FFF2-40B4-BE49-F238E27FC236}">
                <a16:creationId xmlns:a16="http://schemas.microsoft.com/office/drawing/2014/main" id="{C2171BCB-3C2D-4198-98C8-D264D0C4ECA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752725"/>
            <a:ext cx="4572000" cy="2571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usd.edu/esci/figures/158442.JPG">
            <a:extLst>
              <a:ext uri="{FF2B5EF4-FFF2-40B4-BE49-F238E27FC236}">
                <a16:creationId xmlns:a16="http://schemas.microsoft.com/office/drawing/2014/main" id="{5BB7802E-7CF5-404E-BD6C-DE7F08E7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3820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3">
            <a:extLst>
              <a:ext uri="{FF2B5EF4-FFF2-40B4-BE49-F238E27FC236}">
                <a16:creationId xmlns:a16="http://schemas.microsoft.com/office/drawing/2014/main" id="{72FD707D-0481-409C-BC4D-E56FE97A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altLang="en-US" sz="2400"/>
              <a:t>Map of the World Ocean showing generalized distribution of the principal kinds of sediment on the ocean floor</a:t>
            </a:r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1F455EB-3D81-4F95-A44C-1491CC41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838200"/>
          </a:xfrm>
        </p:spPr>
        <p:txBody>
          <a:bodyPr/>
          <a:lstStyle/>
          <a:p>
            <a:pPr algn="l"/>
            <a:r>
              <a:rPr lang="en-US" altLang="en-US" u="sng"/>
              <a:t>Summary of Sediment Map</a:t>
            </a:r>
            <a:r>
              <a:rPr lang="en-US" altLang="en-US"/>
              <a:t>: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BAAA8D09-2373-429D-9957-1E7503134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715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altLang="en-US" u="sng" dirty="0"/>
              <a:t>Red Clays </a:t>
            </a:r>
            <a:r>
              <a:rPr lang="en-US" altLang="en-US" dirty="0"/>
              <a:t>occur in the deepest calmest parts of the ocean with low productivity.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u="sng" dirty="0"/>
              <a:t>Siliceous oozes </a:t>
            </a:r>
            <a:r>
              <a:rPr lang="en-US" altLang="en-US" dirty="0"/>
              <a:t>occur in the deep oceans below CCD in areas with high productivity.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u="sng" dirty="0"/>
              <a:t>Calcareous oozes </a:t>
            </a:r>
            <a:r>
              <a:rPr lang="en-US" altLang="en-US" dirty="0"/>
              <a:t>occur in areas of ocean with high productivity and  above CCD level like plateaus, seamounts, m-o ridges.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u="sng" dirty="0"/>
              <a:t>Terrigenous sediments </a:t>
            </a:r>
            <a:r>
              <a:rPr lang="en-US" altLang="en-US" dirty="0"/>
              <a:t>occur closer to continents along continental margins.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u="sng" dirty="0" err="1"/>
              <a:t>Manganeses</a:t>
            </a:r>
            <a:r>
              <a:rPr lang="en-US" altLang="en-US" u="sng" dirty="0"/>
              <a:t> nodules </a:t>
            </a:r>
            <a:r>
              <a:rPr lang="en-US" altLang="en-US" dirty="0"/>
              <a:t>occur on abyssal plains and some plateaus (Blake).</a:t>
            </a:r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>
            <a:extLst>
              <a:ext uri="{FF2B5EF4-FFF2-40B4-BE49-F238E27FC236}">
                <a16:creationId xmlns:a16="http://schemas.microsoft.com/office/drawing/2014/main" id="{5156D7F0-9190-4CBA-8CE7-D02925EC4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838200"/>
          </a:xfrm>
        </p:spPr>
        <p:txBody>
          <a:bodyPr/>
          <a:lstStyle/>
          <a:p>
            <a:r>
              <a:rPr lang="en-US" altLang="en-US" b="1"/>
              <a:t>Deep Ocean Characteristics</a:t>
            </a:r>
            <a:endParaRPr lang="en-US" alt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AC5345-4C87-43F0-A5D9-27916CA2E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pPr marL="514350" indent="-514350">
              <a:lnSpc>
                <a:spcPct val="60000"/>
              </a:lnSpc>
              <a:spcBef>
                <a:spcPct val="50000"/>
              </a:spcBef>
              <a:buSzPct val="90000"/>
              <a:buFont typeface="+mj-lt"/>
              <a:buAutoNum type="arabicPeriod"/>
              <a:defRPr/>
            </a:pPr>
            <a:r>
              <a:rPr lang="en-US" b="1" dirty="0"/>
              <a:t>Cold</a:t>
            </a:r>
          </a:p>
          <a:p>
            <a:pPr marL="514350" indent="-514350">
              <a:lnSpc>
                <a:spcPct val="60000"/>
              </a:lnSpc>
              <a:spcBef>
                <a:spcPct val="50000"/>
              </a:spcBef>
              <a:buSzPct val="90000"/>
              <a:buFont typeface="+mj-lt"/>
              <a:buAutoNum type="arabicPeriod"/>
              <a:defRPr/>
            </a:pPr>
            <a:r>
              <a:rPr lang="en-US" b="1" dirty="0"/>
              <a:t>Still</a:t>
            </a:r>
          </a:p>
          <a:p>
            <a:pPr marL="514350" indent="-514350">
              <a:lnSpc>
                <a:spcPct val="60000"/>
              </a:lnSpc>
              <a:spcBef>
                <a:spcPct val="50000"/>
              </a:spcBef>
              <a:buSzPct val="90000"/>
              <a:buFont typeface="+mj-lt"/>
              <a:buAutoNum type="arabicPeriod"/>
              <a:defRPr/>
            </a:pPr>
            <a:r>
              <a:rPr lang="en-US" b="1" dirty="0"/>
              <a:t>Stable</a:t>
            </a:r>
          </a:p>
          <a:p>
            <a:pPr marL="514350" indent="-514350">
              <a:lnSpc>
                <a:spcPct val="60000"/>
              </a:lnSpc>
              <a:spcBef>
                <a:spcPct val="50000"/>
              </a:spcBef>
              <a:buSzPct val="90000"/>
              <a:buFont typeface="+mj-lt"/>
              <a:buAutoNum type="arabicPeriod"/>
              <a:defRPr/>
            </a:pPr>
            <a:r>
              <a:rPr lang="en-US" b="1" dirty="0"/>
              <a:t>Dark</a:t>
            </a:r>
          </a:p>
          <a:p>
            <a:pPr marL="514350" indent="-514350">
              <a:lnSpc>
                <a:spcPct val="60000"/>
              </a:lnSpc>
              <a:spcBef>
                <a:spcPct val="50000"/>
              </a:spcBef>
              <a:buSzPct val="90000"/>
              <a:buFont typeface="+mj-lt"/>
              <a:buAutoNum type="arabicPeriod"/>
              <a:defRPr/>
            </a:pPr>
            <a:r>
              <a:rPr lang="en-US" b="1" dirty="0"/>
              <a:t>Essentially no productivity</a:t>
            </a:r>
          </a:p>
          <a:p>
            <a:pPr marL="514350" indent="-514350">
              <a:lnSpc>
                <a:spcPct val="60000"/>
              </a:lnSpc>
              <a:spcBef>
                <a:spcPct val="50000"/>
              </a:spcBef>
              <a:buSzPct val="90000"/>
              <a:buFont typeface="+mj-lt"/>
              <a:buAutoNum type="arabicPeriod"/>
              <a:defRPr/>
            </a:pPr>
            <a:r>
              <a:rPr lang="en-US" b="1" dirty="0"/>
              <a:t>Sparse Life</a:t>
            </a:r>
          </a:p>
          <a:p>
            <a:pPr marL="514350" indent="-514350">
              <a:lnSpc>
                <a:spcPct val="60000"/>
              </a:lnSpc>
              <a:spcBef>
                <a:spcPct val="50000"/>
              </a:spcBef>
              <a:buSzPct val="90000"/>
              <a:buFont typeface="+mj-lt"/>
              <a:buAutoNum type="arabicPeriod"/>
              <a:defRPr/>
            </a:pPr>
            <a:r>
              <a:rPr lang="en-US" b="1" dirty="0"/>
              <a:t>Extremely high pressure</a:t>
            </a:r>
          </a:p>
          <a:p>
            <a:pPr marL="514350" indent="-514350">
              <a:lnSpc>
                <a:spcPct val="60000"/>
              </a:lnSpc>
              <a:spcBef>
                <a:spcPct val="50000"/>
              </a:spcBef>
              <a:buSzPct val="90000"/>
              <a:buFont typeface="+mj-lt"/>
              <a:buAutoNum type="arabicPeriod"/>
              <a:defRPr/>
            </a:pPr>
            <a:r>
              <a:rPr lang="en-US" b="1" dirty="0"/>
              <a:t>Little food</a:t>
            </a:r>
          </a:p>
          <a:p>
            <a:pPr marL="514350" indent="-514350">
              <a:lnSpc>
                <a:spcPct val="60000"/>
              </a:lnSpc>
              <a:spcBef>
                <a:spcPct val="50000"/>
              </a:spcBef>
              <a:buSzPct val="90000"/>
              <a:buFont typeface="+mj-lt"/>
              <a:buAutoNum type="arabicPeriod"/>
              <a:defRPr/>
            </a:pPr>
            <a:r>
              <a:rPr lang="en-US" b="1" dirty="0"/>
              <a:t>Calcium and oxygen ‘starved’</a:t>
            </a:r>
            <a:endParaRPr lang="en-US" sz="2400" b="1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391E4FA-D059-41BB-84CA-D23FCD8EA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8763000" cy="1143000"/>
          </a:xfrm>
        </p:spPr>
        <p:txBody>
          <a:bodyPr/>
          <a:lstStyle/>
          <a:p>
            <a:pPr algn="l"/>
            <a:r>
              <a:rPr lang="en-US" altLang="en-US" sz="3600" b="1"/>
              <a:t>B. Terms to know referring to ocean zones: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AC862055-AF09-4241-93A0-39C8B0CDD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8991600" cy="2057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1/ </a:t>
            </a:r>
            <a:r>
              <a:rPr lang="en-US" altLang="en-US" b="1"/>
              <a:t>Neritic</a:t>
            </a:r>
            <a:r>
              <a:rPr lang="en-US" altLang="en-US"/>
              <a:t>- “of the coast”;  Coastal; Continental Shelf.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2/ </a:t>
            </a:r>
            <a:r>
              <a:rPr lang="en-US" altLang="en-US" b="1"/>
              <a:t>Pelagic</a:t>
            </a:r>
            <a:r>
              <a:rPr lang="en-US" altLang="en-US"/>
              <a:t>- “of the sea”;  Marine;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ABE5C5-6983-46F4-86E3-74FFBEC12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839200" cy="1470025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C. Sources of Sediment</a:t>
            </a:r>
          </a:p>
        </p:txBody>
      </p:sp>
      <p:sp>
        <p:nvSpPr>
          <p:cNvPr id="9219" name="Subtitle 4">
            <a:extLst>
              <a:ext uri="{FF2B5EF4-FFF2-40B4-BE49-F238E27FC236}">
                <a16:creationId xmlns:a16="http://schemas.microsoft.com/office/drawing/2014/main" id="{1995A168-BF0B-4D6E-9315-081C6CE13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433513"/>
            <a:ext cx="8686800" cy="4281487"/>
          </a:xfrm>
        </p:spPr>
        <p:txBody>
          <a:bodyPr/>
          <a:lstStyle/>
          <a:p>
            <a:pPr marL="514350" indent="-514350" algn="l">
              <a:buFont typeface="Times New Roman" panose="02020603050405020304" pitchFamily="18" charset="0"/>
              <a:buAutoNum type="arabicPeriod"/>
            </a:pPr>
            <a:r>
              <a:rPr lang="en-US" altLang="en-US" sz="3600" b="1" u="sng"/>
              <a:t>Terri</a:t>
            </a:r>
            <a:r>
              <a:rPr lang="en-US" altLang="en-US" sz="3600" b="1"/>
              <a:t>genous</a:t>
            </a:r>
            <a:r>
              <a:rPr lang="en-US" altLang="en-US" sz="3600"/>
              <a:t>- “earth produced”</a:t>
            </a:r>
          </a:p>
          <a:p>
            <a:pPr marL="514350" indent="-514350" algn="l">
              <a:buFont typeface="Times New Roman" panose="02020603050405020304" pitchFamily="18" charset="0"/>
              <a:buAutoNum type="arabicPeriod"/>
            </a:pPr>
            <a:r>
              <a:rPr lang="en-US" altLang="en-US" sz="3600" b="1" u="sng"/>
              <a:t>Bio</a:t>
            </a:r>
            <a:r>
              <a:rPr lang="en-US" altLang="en-US" sz="3600" b="1"/>
              <a:t>genous</a:t>
            </a:r>
            <a:r>
              <a:rPr lang="en-US" altLang="en-US" sz="3600"/>
              <a:t>- “life produced”</a:t>
            </a:r>
          </a:p>
          <a:p>
            <a:pPr marL="514350" indent="-514350" algn="l">
              <a:buFont typeface="Times New Roman" panose="02020603050405020304" pitchFamily="18" charset="0"/>
              <a:buAutoNum type="arabicPeriod"/>
            </a:pPr>
            <a:r>
              <a:rPr lang="en-US" altLang="en-US" sz="3600" b="1" u="sng"/>
              <a:t>Hydro</a:t>
            </a:r>
            <a:r>
              <a:rPr lang="en-US" altLang="en-US" sz="3600" b="1"/>
              <a:t>genous</a:t>
            </a:r>
            <a:r>
              <a:rPr lang="en-US" altLang="en-US" sz="3600"/>
              <a:t>- “water produced”</a:t>
            </a:r>
          </a:p>
          <a:p>
            <a:pPr marL="514350" indent="-514350" algn="l">
              <a:buFont typeface="Times New Roman" panose="02020603050405020304" pitchFamily="18" charset="0"/>
              <a:buAutoNum type="arabicPeriod"/>
            </a:pPr>
            <a:r>
              <a:rPr lang="en-US" altLang="en-US" sz="3600" b="1" u="sng"/>
              <a:t>Cosmo</a:t>
            </a:r>
            <a:r>
              <a:rPr lang="en-US" altLang="en-US" sz="3600" b="1"/>
              <a:t>genous</a:t>
            </a:r>
            <a:r>
              <a:rPr lang="en-US" altLang="en-US" sz="3600"/>
              <a:t>- “universe produced”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41FCE057-5300-442E-986C-18D9CC0AA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&#10;sedimentplume                                                  00000010 Dave's HD                      ABA78158:">
            <a:extLst>
              <a:ext uri="{FF2B5EF4-FFF2-40B4-BE49-F238E27FC236}">
                <a16:creationId xmlns:a16="http://schemas.microsoft.com/office/drawing/2014/main" id="{477893F2-95C7-4606-9846-4D65C0A9D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6150"/>
            <a:ext cx="46482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>
            <a:extLst>
              <a:ext uri="{FF2B5EF4-FFF2-40B4-BE49-F238E27FC236}">
                <a16:creationId xmlns:a16="http://schemas.microsoft.com/office/drawing/2014/main" id="{51F92E16-F21A-465B-B951-07297A037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3149600"/>
            <a:ext cx="15192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Mt. St. Helens</a:t>
            </a:r>
          </a:p>
        </p:txBody>
      </p:sp>
      <p:sp>
        <p:nvSpPr>
          <p:cNvPr id="10245" name="Title 6">
            <a:extLst>
              <a:ext uri="{FF2B5EF4-FFF2-40B4-BE49-F238E27FC236}">
                <a16:creationId xmlns:a16="http://schemas.microsoft.com/office/drawing/2014/main" id="{870803F9-77D0-4CE4-8845-C733C9387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875"/>
            <a:ext cx="7772400" cy="625475"/>
          </a:xfrm>
        </p:spPr>
        <p:txBody>
          <a:bodyPr/>
          <a:lstStyle/>
          <a:p>
            <a:pPr algn="l"/>
            <a:r>
              <a:rPr lang="en-US" altLang="en-US" b="1">
                <a:solidFill>
                  <a:schemeClr val="tx1"/>
                </a:solidFill>
              </a:rPr>
              <a:t>D. Terrigenous</a:t>
            </a:r>
            <a:r>
              <a:rPr lang="en-US" altLang="en-US"/>
              <a:t>: “from land”.</a:t>
            </a:r>
          </a:p>
        </p:txBody>
      </p:sp>
      <p:sp>
        <p:nvSpPr>
          <p:cNvPr id="10246" name="Content Placeholder 8">
            <a:extLst>
              <a:ext uri="{FF2B5EF4-FFF2-40B4-BE49-F238E27FC236}">
                <a16:creationId xmlns:a16="http://schemas.microsoft.com/office/drawing/2014/main" id="{761F7DF4-4E27-4CCB-804E-616DF3585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75" y="682625"/>
            <a:ext cx="9144000" cy="2771775"/>
          </a:xfrm>
        </p:spPr>
        <p:txBody>
          <a:bodyPr/>
          <a:lstStyle/>
          <a:p>
            <a:pPr marL="914400" lvl="1" indent="-457200">
              <a:buFontTx/>
              <a:buAutoNum type="arabicPeriod"/>
            </a:pPr>
            <a:r>
              <a:rPr lang="en-US" altLang="en-US" sz="3600" b="1"/>
              <a:t>Desert sand </a:t>
            </a:r>
            <a:r>
              <a:rPr lang="en-US" altLang="en-US" sz="3600"/>
              <a:t>blows off continent to ocean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sz="3600" b="1"/>
              <a:t>Volcanic eruptions- </a:t>
            </a:r>
            <a:r>
              <a:rPr lang="en-US" altLang="en-US" sz="3600"/>
              <a:t>dust and magma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sz="3600" b="1"/>
              <a:t>Rivers</a:t>
            </a:r>
            <a:r>
              <a:rPr lang="en-US" altLang="en-US" sz="3600"/>
              <a:t>- sediments transported onto continental shelves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8EE659B7-3214-4F3F-9D3E-A8338A8D8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"/>
            <a:ext cx="8991600" cy="3352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	4. </a:t>
            </a:r>
            <a:r>
              <a:rPr lang="en-US" altLang="en-US" sz="3600" b="1"/>
              <a:t>Turbidity Currents: </a:t>
            </a:r>
            <a:r>
              <a:rPr lang="en-US" altLang="en-US" sz="3600"/>
              <a:t>Avalanches of muddy ocean waters made heavy by terrigenous sediments.  They flow down continental slopes and submarine canyons forming continental rise.  Sorted by size of sediments… </a:t>
            </a:r>
            <a:r>
              <a:rPr lang="en-US" altLang="en-US" sz="3600" b="1"/>
              <a:t>gravel-sand-silt-clay</a:t>
            </a:r>
            <a:r>
              <a:rPr lang="en-US" altLang="en-US" sz="3600"/>
              <a:t>.</a:t>
            </a: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0F6A7BB9-B9C8-4DC8-9D50-3387DE18B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733800"/>
            <a:ext cx="9126537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>
            <a:extLst>
              <a:ext uri="{FF2B5EF4-FFF2-40B4-BE49-F238E27FC236}">
                <a16:creationId xmlns:a16="http://schemas.microsoft.com/office/drawing/2014/main" id="{C373054A-EB79-42B0-9660-45C5CB497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0735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hlinkClick r:id="rId3"/>
              </a:rPr>
              <a:t>https://www.youtube.com/watch?v=8gYJJjxY8g0</a:t>
            </a: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id="{6ED33DD3-90D9-4727-93CF-BBBCCB3D6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338" y="14288"/>
            <a:ext cx="10734676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ED23877-AF06-4068-82A6-AC20DDB0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75" y="-12700"/>
            <a:ext cx="7772400" cy="1143000"/>
          </a:xfrm>
        </p:spPr>
        <p:txBody>
          <a:bodyPr/>
          <a:lstStyle/>
          <a:p>
            <a:pPr algn="l"/>
            <a:r>
              <a:rPr lang="en-US" altLang="en-US" b="1"/>
              <a:t>E. Pelagic Sediments: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B3AEDBFC-6EB0-4E1F-9CFE-1AA223D40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143000"/>
            <a:ext cx="9029700" cy="3276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/>
              <a:t>Sediments that come from open ocean water, not from land.  Form in deep seas far from land.</a:t>
            </a:r>
          </a:p>
          <a:p>
            <a:pPr>
              <a:buFontTx/>
              <a:buNone/>
            </a:pPr>
            <a:r>
              <a:rPr lang="en-US" altLang="en-US" sz="3600"/>
              <a:t>	Atlantic: over </a:t>
            </a:r>
            <a:r>
              <a:rPr lang="en-US" altLang="en-US" sz="3600" b="1"/>
              <a:t>3,000</a:t>
            </a:r>
            <a:r>
              <a:rPr lang="en-US" altLang="en-US" sz="3600"/>
              <a:t> feet thick</a:t>
            </a:r>
          </a:p>
          <a:p>
            <a:pPr>
              <a:buFontTx/>
              <a:buNone/>
            </a:pPr>
            <a:r>
              <a:rPr lang="en-US" altLang="en-US" sz="3600"/>
              <a:t>	Pacific: over </a:t>
            </a:r>
            <a:r>
              <a:rPr lang="en-US" altLang="en-US" sz="3600" b="1"/>
              <a:t>1,600</a:t>
            </a:r>
            <a:r>
              <a:rPr lang="en-US" altLang="en-US" sz="3600"/>
              <a:t> feet thick</a:t>
            </a:r>
          </a:p>
          <a:p>
            <a:pPr>
              <a:buFontTx/>
              <a:buNone/>
            </a:pPr>
            <a:endParaRPr lang="en-US" altLang="en-US" sz="1600" u="sng"/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6830731-B7CB-42AF-A5C8-4EC6C246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/>
            <a:r>
              <a:rPr lang="en-US" altLang="en-US" b="1"/>
              <a:t>E. Pelagic Sediments: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A531347D-C191-400F-A8EF-398C253FA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9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1600" u="sng"/>
          </a:p>
          <a:p>
            <a:pPr>
              <a:buFontTx/>
              <a:buNone/>
            </a:pPr>
            <a:r>
              <a:rPr lang="en-US" altLang="en-US" sz="3600" b="1" u="sng"/>
              <a:t>Oozes</a:t>
            </a:r>
            <a:r>
              <a:rPr lang="en-US" altLang="en-US" sz="3600" b="1"/>
              <a:t>: </a:t>
            </a:r>
            <a:r>
              <a:rPr lang="en-US" altLang="en-US" sz="3600"/>
              <a:t>Fine muds with </a:t>
            </a:r>
            <a:r>
              <a:rPr lang="en-US" altLang="en-US" sz="3600" b="1"/>
              <a:t>&gt;30% </a:t>
            </a:r>
            <a:r>
              <a:rPr lang="en-US" altLang="en-US" sz="3600"/>
              <a:t>biological materials (pieces of living things).</a:t>
            </a:r>
          </a:p>
          <a:p>
            <a:pPr>
              <a:buFontTx/>
              <a:buNone/>
            </a:pPr>
            <a:endParaRPr lang="en-US" altLang="en-US" sz="3600"/>
          </a:p>
          <a:p>
            <a:pPr>
              <a:buFontTx/>
              <a:buNone/>
            </a:pPr>
            <a:r>
              <a:rPr lang="en-US" altLang="en-US" sz="3600" b="1" u="sng"/>
              <a:t>Clays</a:t>
            </a:r>
            <a:r>
              <a:rPr lang="en-US" altLang="en-US" sz="3600" b="1"/>
              <a:t>: </a:t>
            </a:r>
            <a:r>
              <a:rPr lang="en-US" altLang="en-US" sz="3600"/>
              <a:t>fine dust size particles containing </a:t>
            </a:r>
            <a:r>
              <a:rPr lang="en-US" altLang="en-US" sz="3600" b="1"/>
              <a:t>&lt;30% </a:t>
            </a:r>
            <a:r>
              <a:rPr lang="en-US" altLang="en-US" sz="3600"/>
              <a:t>biological materials.  Besides clay, contains pieces of living things (marine snow CaCO</a:t>
            </a:r>
            <a:r>
              <a:rPr lang="en-US" altLang="en-US" sz="3600" baseline="-25000"/>
              <a:t>3</a:t>
            </a:r>
            <a:r>
              <a:rPr lang="en-US" altLang="en-US" sz="3600"/>
              <a:t> ), micrometeorites, and volcanic dust. 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9814</TotalTime>
  <Words>1010</Words>
  <Application>Microsoft Office PowerPoint</Application>
  <PresentationFormat>On-screen Show (4:3)</PresentationFormat>
  <Paragraphs>171</Paragraphs>
  <Slides>29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Impact</vt:lpstr>
      <vt:lpstr>Times New Roman</vt:lpstr>
      <vt:lpstr>Default Design</vt:lpstr>
      <vt:lpstr>Deep Sea Sediments</vt:lpstr>
      <vt:lpstr>A. Ocean Zones</vt:lpstr>
      <vt:lpstr>B. Terms to know referring to ocean zones:</vt:lpstr>
      <vt:lpstr>C. Sources of Sediment</vt:lpstr>
      <vt:lpstr>D. Terrigenous: “from land”.</vt:lpstr>
      <vt:lpstr>PowerPoint Presentation</vt:lpstr>
      <vt:lpstr>PowerPoint Presentation</vt:lpstr>
      <vt:lpstr>E. Pelagic Sediments:</vt:lpstr>
      <vt:lpstr>E. Pelagic Sediments:</vt:lpstr>
      <vt:lpstr>F. Biogenous: from living things.</vt:lpstr>
      <vt:lpstr>PowerPoint Presentation</vt:lpstr>
      <vt:lpstr>5/Calcareous Oozes: Calcium carbonate or calcite (CaCO3)</vt:lpstr>
      <vt:lpstr>6/ Siliceous Oozes: (SiO2) glassy</vt:lpstr>
      <vt:lpstr>7/ Biogenous ooze turns to rock</vt:lpstr>
      <vt:lpstr>PowerPoint Presentation</vt:lpstr>
      <vt:lpstr>8/ Distribution of biogenous ooze</vt:lpstr>
      <vt:lpstr>G. Red Clays</vt:lpstr>
      <vt:lpstr>PowerPoint Presentation</vt:lpstr>
      <vt:lpstr>H. Cosmogenous sediments:</vt:lpstr>
      <vt:lpstr>I. Hydrogenous sediment</vt:lpstr>
      <vt:lpstr>3/ Types of hydrogenous sediment:</vt:lpstr>
      <vt:lpstr>4. Manganese nodules: A treasure chest!</vt:lpstr>
      <vt:lpstr>4. Manganese nodules: A treasure chest!</vt:lpstr>
      <vt:lpstr>6. Mining has not developed because:</vt:lpstr>
      <vt:lpstr>The Blake Terrace and Manganese and phosphate pavement.</vt:lpstr>
      <vt:lpstr>https://www.youtube.com/watch?v=byu_X4Gcmcc </vt:lpstr>
      <vt:lpstr>Map of the World Ocean showing generalized distribution of the principal kinds of sediment on the ocean floor</vt:lpstr>
      <vt:lpstr>Summary of Sediment Map:</vt:lpstr>
      <vt:lpstr>Deep Ocean Characteristics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Miliefsky</dc:creator>
  <cp:lastModifiedBy>Gellner, Jonah</cp:lastModifiedBy>
  <cp:revision>221</cp:revision>
  <cp:lastPrinted>2016-11-17T21:32:18Z</cp:lastPrinted>
  <dcterms:created xsi:type="dcterms:W3CDTF">2002-01-03T18:40:04Z</dcterms:created>
  <dcterms:modified xsi:type="dcterms:W3CDTF">2018-02-02T13:15:52Z</dcterms:modified>
</cp:coreProperties>
</file>