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01b05a87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01b05a87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01b05a876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01b05a876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01b05a87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01b05a876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01b05a876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01b05a876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01b05a876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01b05a876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01b05a876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01b05a876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01b05a876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501b05a876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01b05a876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01b05a876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01b05a876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01b05a876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01b05a876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01b05a876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1ca274d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1ca274d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01b05a876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01b05a876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01b05a876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01b05a876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01b05a876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501b05a876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01b05a876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01b05a876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501b05a876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501b05a876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01b05a876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01b05a876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501b05a876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501b05a876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01b05a876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501b05a876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51ca274d4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51ca274d4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51ca274d4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51ca274d4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01b05a8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01b05a8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51ca274d4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51ca274d4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51ca274d4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51ca274d4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51ca274d4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51ca274d43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51ca274d43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51ca274d43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51ca274d4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51ca274d43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51ca274d4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51ca274d43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501b05a876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501b05a876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1ca274d4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51ca274d4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51ca274d43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51ca274d43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51ca274d43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51ca274d43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01b05a87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01b05a87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51ca274d4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51ca274d4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51ca274d43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51ca274d43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51ca274d43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51ca274d43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51ca274d43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51ca274d43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51ca274d43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51ca274d43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01b05a876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01b05a876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501b05a87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501b05a87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01b05a876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01b05a876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01b05a876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01b05a876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01b05a876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01b05a876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nemammalcenter.org/education/marine-mammal-information/pinnipeds/california-sea-lio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hyperlink" Target="https://commons.wikimedia.org/wiki/File:Zalophus_californianus_-_Morro_Bay.jpg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wildlifetrusts.org/wildlife-explorer/marine/fish-sharks-skates-and-rays/small-spotted-catshark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ildlife.ohiodnr.gov/species-and-habitats/species-guide-index/fish/stonecat-madtom" TargetMode="External"/><Relationship Id="rId5" Type="http://schemas.openxmlformats.org/officeDocument/2006/relationships/hyperlink" Target="https://www.floridamuseum.ufl.edu/discover-fish/species-profiles/scyliorhinus-canicula/" TargetMode="External"/><Relationship Id="rId4" Type="http://schemas.openxmlformats.org/officeDocument/2006/relationships/hyperlink" Target="https://animaldiversity.org/accounts/Noturus_flavus/" TargetMode="Externa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owlworlds.com/great_horned_owl_or_tiger_owl/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animalspot.net/panther-chameleon.html" TargetMode="External"/><Relationship Id="rId5" Type="http://schemas.openxmlformats.org/officeDocument/2006/relationships/hyperlink" Target="https://www.audubon.org/field-guide/bird/great-horned-owl" TargetMode="External"/><Relationship Id="rId4" Type="http://schemas.openxmlformats.org/officeDocument/2006/relationships/hyperlink" Target="https://animaldiversity.org/accounts/Furcifer_pardalis/" TargetMode="Externa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ildlife.state.nh.us/wildlife/profiles/fisher.html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wf.org/Educational-Resources/Wildlife-Guide/Amphibians/Tiger-Salamander" TargetMode="External"/><Relationship Id="rId5" Type="http://schemas.openxmlformats.org/officeDocument/2006/relationships/hyperlink" Target="https://www.massaudubon.org/learn/nature-wildlife/mammals/fishers/about" TargetMode="External"/><Relationship Id="rId4" Type="http://schemas.openxmlformats.org/officeDocument/2006/relationships/hyperlink" Target="https://www.nationalgeographic.com/animals/amphibians/t/tiger-salamander/" TargetMode="Externa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www.iucnredlist.org/species/12559/3358033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herp.it/indexjs.htm?SpeciesPages/TelesFalla.htm" TargetMode="External"/><Relationship Id="rId5" Type="http://schemas.openxmlformats.org/officeDocument/2006/relationships/hyperlink" Target="http://walkthewilderness.net/the-endangered-lion-tailed-macaques-of-india/" TargetMode="External"/><Relationship Id="rId4" Type="http://schemas.openxmlformats.org/officeDocument/2006/relationships/hyperlink" Target="https://snake-facts.weebly.com/european-cat-snake.html" TargetMode="External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animals.sandiegozoo.org/animals/binturong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nhpbs.org/wild/northernleopardfrog.asp" TargetMode="External"/><Relationship Id="rId5" Type="http://schemas.openxmlformats.org/officeDocument/2006/relationships/hyperlink" Target="https://a-z-animals.com/animals/binturong/" TargetMode="External"/><Relationship Id="rId4" Type="http://schemas.openxmlformats.org/officeDocument/2006/relationships/hyperlink" Target="https://animaldiversity.org/accounts/Lithobates_pipiens/" TargetMode="Externa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www.conservationecologycentre.org/2011/10/26/fast-facts-on-tiger-quolls/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birdsinbackyards.net/species/Ailuroedus-crassirostris" TargetMode="External"/><Relationship Id="rId5" Type="http://schemas.openxmlformats.org/officeDocument/2006/relationships/hyperlink" Target="https://theanimalfacts.com/mammals/tiger-quoll/" TargetMode="External"/><Relationship Id="rId4" Type="http://schemas.openxmlformats.org/officeDocument/2006/relationships/hyperlink" Target="https://animaldiversity.org/accounts/Ailuroedus_crassirostris/" TargetMode="Externa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prehistoric-fauna.com/Hoplophoneus-mentalis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survivalgardener.com/dandelion-taraxacum-officinale/" TargetMode="External"/><Relationship Id="rId5" Type="http://schemas.openxmlformats.org/officeDocument/2006/relationships/hyperlink" Target="https://www.deviantart.com/leogon/art/Hoplophoneus-mentalis-407417143" TargetMode="External"/><Relationship Id="rId4" Type="http://schemas.openxmlformats.org/officeDocument/2006/relationships/hyperlink" Target="https://plants.usda.gov/core/profile?symbol=taof" TargetMode="Externa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animaldiversity.org/accounts/Alces_alces/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thenighttour.com/alien2/bulldog_fishing_bat.htm" TargetMode="External"/><Relationship Id="rId5" Type="http://schemas.openxmlformats.org/officeDocument/2006/relationships/hyperlink" Target="https://a-z-animals.com/animals/moose/" TargetMode="External"/><Relationship Id="rId4" Type="http://schemas.openxmlformats.org/officeDocument/2006/relationships/hyperlink" Target="https://animaldiversity.org/accounts/Noctilio_leporinus/" TargetMode="Externa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ammalssuck.blogspot.com/2019/02/march-mammal-madness-2019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Heatherearp@johnston.k12.nc.us" TargetMode="External"/><Relationship Id="rId4" Type="http://schemas.openxmlformats.org/officeDocument/2006/relationships/hyperlink" Target="https://libguides.asu.edu/MarchMammalMadness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wildcatconservation.org/wild-cats/asia/flat-headed-cat/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Chevrotain" TargetMode="External"/><Relationship Id="rId5" Type="http://schemas.openxmlformats.org/officeDocument/2006/relationships/hyperlink" Target="https://bigcatrescue.org/flat-headed-cat-facts/" TargetMode="External"/><Relationship Id="rId4" Type="http://schemas.openxmlformats.org/officeDocument/2006/relationships/hyperlink" Target="https://www.iucnredlist.org/species/10341/50188841" TargetMode="Externa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iucnredlist.org/species/4003/22187946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st.wikipedia.org/wiki/Neovison_vison" TargetMode="External"/><Relationship Id="rId5" Type="http://schemas.openxmlformats.org/officeDocument/2006/relationships/hyperlink" Target="https://nhpbs.org/natureworks/beaver.htm" TargetMode="External"/><Relationship Id="rId4" Type="http://schemas.openxmlformats.org/officeDocument/2006/relationships/hyperlink" Target="https://www.iucnredlist.org/details/41661/0" TargetMode="External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iucnredlist.org/species/41778/44051115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nbg.gov.au/cpbr/WfHC/Hydromys-chrysogaster/index.html" TargetMode="External"/><Relationship Id="rId5" Type="http://schemas.openxmlformats.org/officeDocument/2006/relationships/hyperlink" Target="http://zoogalaxy.net/photos/mammalia/artiodactyla/nonruminantia/suidae/tayassu-pecari" TargetMode="External"/><Relationship Id="rId4" Type="http://schemas.openxmlformats.org/officeDocument/2006/relationships/hyperlink" Target="https://www.iucnredlist.org/species/10310/115097054" TargetMode="External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animaldiversity.org/accounts/Cerdocyon_thous/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ritannica.com/animal/moonrat" TargetMode="External"/><Relationship Id="rId5" Type="http://schemas.openxmlformats.org/officeDocument/2006/relationships/hyperlink" Target="https://www.google.com/url?sa=i&amp;source=images&amp;cd=&amp;ved=2ahUKEwiU143G5evgAhVJON8KHUP8DfcQjxx6BAgBEAI&amp;url=https%3A%2F%2Fwww.iucnredlist.org%2Fdetails%2F4248%2F0&amp;psig=AOvVaw3MhJQv6YG_jaGBdAL29Z0B&amp;ust=1551902519916372" TargetMode="External"/><Relationship Id="rId4" Type="http://schemas.openxmlformats.org/officeDocument/2006/relationships/hyperlink" Target="https://animaldiversity.org/accounts/Echinosorex_gymnura/" TargetMode="External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animaldiversity.org/accounts/Tapirus_terrestris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naturalist.org/taxa/42700-Chironectes-minimus" TargetMode="External"/><Relationship Id="rId5" Type="http://schemas.openxmlformats.org/officeDocument/2006/relationships/hyperlink" Target="https://focusingonwildlife.com/news/state-of-the-maya-biosphere-reserve/south-american-tapir-tapirus-terrestris/" TargetMode="External"/><Relationship Id="rId4" Type="http://schemas.openxmlformats.org/officeDocument/2006/relationships/hyperlink" Target="https://www.iucnredlist.org/species/4671/22173467" TargetMode="External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www.iucnredlist.org/species/12303/117058682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interest.com/pin/22799541843260908/" TargetMode="External"/><Relationship Id="rId5" Type="http://schemas.openxmlformats.org/officeDocument/2006/relationships/hyperlink" Target="https://en.wikipedia.org/wiki/Marine_otter" TargetMode="External"/><Relationship Id="rId4" Type="http://schemas.openxmlformats.org/officeDocument/2006/relationships/hyperlink" Target="https://animaldiversity.org/accounts/Genetta_piscivora/" TargetMode="External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animaldiversity.org/accounts/Trichechus_manatus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naturalist.org/taxa/41933-Galidia-elegans" TargetMode="External"/><Relationship Id="rId5" Type="http://schemas.openxmlformats.org/officeDocument/2006/relationships/hyperlink" Target="https://www.nature.ca/notebooks/english/florman_p9.htm" TargetMode="External"/><Relationship Id="rId4" Type="http://schemas.openxmlformats.org/officeDocument/2006/relationships/hyperlink" Target="https://animaldiversity.org/accounts/Galidia_elegans/" TargetMode="External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carolinatigerrescue.org/species/tiger/" TargetMode="External"/><Relationship Id="rId3" Type="http://schemas.openxmlformats.org/officeDocument/2006/relationships/hyperlink" Target="https://www.iucnredlist.org/species/136899/4348945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naturalist.org/taxa/41676-Bassariscus-astutus" TargetMode="External"/><Relationship Id="rId5" Type="http://schemas.openxmlformats.org/officeDocument/2006/relationships/hyperlink" Target="https://commons.wikimedia.org/wiki/File:Bengal_tiger_(Panthera_tigris_tigris)_female_2.jpg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animaldiversity.org/accounts/Bassariscus_astutus/" TargetMode="External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animaldiversity.org/accounts/Pedetes_capensis/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Black-tailed_jackrabbit" TargetMode="External"/><Relationship Id="rId5" Type="http://schemas.openxmlformats.org/officeDocument/2006/relationships/hyperlink" Target="https://www.britannica.com/animal/spring-hare" TargetMode="External"/><Relationship Id="rId4" Type="http://schemas.openxmlformats.org/officeDocument/2006/relationships/hyperlink" Target="https://www.iucnredlist.org/details/41276/0" TargetMode="Externa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animaldiversity.org/accounts/Leptailurus_serval/" TargetMode="External"/><Relationship Id="rId7" Type="http://schemas.openxmlformats.org/officeDocument/2006/relationships/hyperlink" Target="https://carolinatigerrescue.org/species/servals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cairnsfotosandtours.com/en/mammals/" TargetMode="External"/><Relationship Id="rId5" Type="http://schemas.openxmlformats.org/officeDocument/2006/relationships/hyperlink" Target="https://carolinatigerrescue.org/species/serval/santana-serval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://www.iucnredlist.org/details/136509/0" TargetMode="External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://www.waza.org/en/zoo/visit-the-zoo/sheep-goats-chamois-and-musk-ox-1254385523/pseudois-nayaur" TargetMode="Externa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earth.com/animals/stoat-mustela-erminea/" TargetMode="External"/><Relationship Id="rId5" Type="http://schemas.openxmlformats.org/officeDocument/2006/relationships/hyperlink" Target="https://www.iucnredlist.org/species/61513537/64313015" TargetMode="External"/><Relationship Id="rId4" Type="http://schemas.openxmlformats.org/officeDocument/2006/relationships/hyperlink" Target="https://www.iucnredlist.org/species/29674/45203335" TargetMode="External"/><Relationship Id="rId9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www.iucnredlist.org/details/550/0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mmons.wikimedia.org/wiki/File:Klipspringer_(Oreotragus_oreotragus)_(16636486225),_crop.jpg" TargetMode="External"/><Relationship Id="rId5" Type="http://schemas.openxmlformats.org/officeDocument/2006/relationships/hyperlink" Target="https://animaldiversity.org/accounts/Bovidae/pictures/collections/contributors/corel_cd/impala/" TargetMode="External"/><Relationship Id="rId4" Type="http://schemas.openxmlformats.org/officeDocument/2006/relationships/hyperlink" Target="https://www.iucnredlist.org/species/15485/50191264" TargetMode="External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s://animaldiversity.org/accounts/Stenella_longirostris/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ausemade.com.au/fauna-flora/fauna/mammalia/rodentia/muridae/notomys/alexis/n-alexis-image1.htm" TargetMode="External"/><Relationship Id="rId5" Type="http://schemas.openxmlformats.org/officeDocument/2006/relationships/hyperlink" Target="http://www.costarica-scuba.com/costa-rican-spinner-dolphins/" TargetMode="External"/><Relationship Id="rId4" Type="http://schemas.openxmlformats.org/officeDocument/2006/relationships/hyperlink" Target="https://animaldiversity.org/accounts/Notomys_alexis/" TargetMode="External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www.iucnredlist.org/details/18354/0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floridanature.org/species.asp?species=Dasypus_novemcinctus" TargetMode="External"/><Relationship Id="rId5" Type="http://schemas.openxmlformats.org/officeDocument/2006/relationships/hyperlink" Target="https://en.wikipedia.org/wiki/Verreaux%27s_sifaka" TargetMode="External"/><Relationship Id="rId4" Type="http://schemas.openxmlformats.org/officeDocument/2006/relationships/hyperlink" Target="https://animaldiversity.org/accounts/Dasypus_novemcinctus/" TargetMode="External"/><Relationship Id="rId9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www.iucnredlist.org/species/3787/97218336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Lowland_streaked_tenrec" TargetMode="External"/><Relationship Id="rId5" Type="http://schemas.openxmlformats.org/officeDocument/2006/relationships/hyperlink" Target="https://en.wikipedia.org/wiki/Markhor" TargetMode="External"/><Relationship Id="rId4" Type="http://schemas.openxmlformats.org/officeDocument/2006/relationships/hyperlink" Target="https://www.iucnredlist.org/species/40593/97189434" TargetMode="External"/><Relationship Id="rId9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://www.tandatula.com/blog/posts/a-mutualistic-relationship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Nycteribiidae" TargetMode="External"/><Relationship Id="rId5" Type="http://schemas.openxmlformats.org/officeDocument/2006/relationships/hyperlink" Target="http://biologicalsystemscourse.blogspot.com/2018/09/mutualism-ft-oxpecker-and-ungulates.html" TargetMode="External"/><Relationship Id="rId4" Type="http://schemas.openxmlformats.org/officeDocument/2006/relationships/hyperlink" Target="https://www.ncbi.nlm.nih.gov/pmc/articles/PMC4784053/" TargetMode="External"/><Relationship Id="rId9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biologicalsystemscourse.blogspot.com/2018/09/mutualism-ft-oxpecker-and-ungulates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inaturalist.org/taxa/82453-Cicindela-formosa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32007067_A_cleaning_association_between_the_oceanic_crab_Planes_minutus_and_the_loggerhead_sea_turtle_Caretta_caretta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hyperlink" Target="https://www.inaturalist.org/taxa/82453-Cicindela-formosa" TargetMode="External"/><Relationship Id="rId4" Type="http://schemas.openxmlformats.org/officeDocument/2006/relationships/hyperlink" Target="https://en.wikipedia.org/wiki/Planes_minutu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2019MMMletsgo" TargetMode="External"/><Relationship Id="rId7" Type="http://schemas.openxmlformats.org/officeDocument/2006/relationships/hyperlink" Target="http://mammalssuck.blogspot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witter.com/Drew_Lab" TargetMode="External"/><Relationship Id="rId5" Type="http://schemas.openxmlformats.org/officeDocument/2006/relationships/hyperlink" Target="https://twitter.com/c_n_anderson" TargetMode="External"/><Relationship Id="rId4" Type="http://schemas.openxmlformats.org/officeDocument/2006/relationships/hyperlink" Target="https://twitter.com/Mammals_Suck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biologicalsystemscourse.blogspot.com/2018/09/mutualism-ft-oxpecker-and-ungulates.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inaturalist.org/taxa/82453-Cicindela-formosa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s://link.springer.com/article/10.1007/s10764-018-0050-x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atriciajones.org/new-paper-friday-1/2017/10/27/the-mutualism-between-bats-and-pitcher-plants" TargetMode="External"/><Relationship Id="rId5" Type="http://schemas.openxmlformats.org/officeDocument/2006/relationships/hyperlink" Target="https://gablecharlotte.wordpress.com/2014/04/15/polyspecific-associations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www.newscientist.com/article/mg22530090-100-tiny-bat-makes-home-in-a-carnivorous-plant/" TargetMode="External"/><Relationship Id="rId9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denpictures.com/search/preview/group-of-several-banded-mongoose-mungos-mungo-grooming-a-warthog/0_90103191.htm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hyperlink" Target="https://www.inaturalist.org/taxa/82453-Cicindela-formosa" TargetMode="External"/><Relationship Id="rId4" Type="http://schemas.openxmlformats.org/officeDocument/2006/relationships/hyperlink" Target="https://www.arco-images.de/banded-mongoose-mungos-mungo-group-grooming-warthog-bilder-fotos/1375064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biologicalsystemscourse.blogspot.com/2018/09/mutualism-ft-oxpecker-and-ungulates.html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inaturalist.org/taxa/82453-Cicindela-formosa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https://www.nrcresearchpress.com/doi/abs/10.1139/cjz-2017-0234?journalCode=cjz#.XIAwTNJKizc" TargetMode="External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influentialpoints.com/Gallery/Aphis_farinosa_small_willow_aphid.htm" TargetMode="External"/><Relationship Id="rId5" Type="http://schemas.openxmlformats.org/officeDocument/2006/relationships/hyperlink" Target="http://highplainsstewardship.com/badgers-and-coyotes-hunting-together/" TargetMode="External"/><Relationship Id="rId4" Type="http://schemas.openxmlformats.org/officeDocument/2006/relationships/hyperlink" Target="https://www.jstor.org/stable/3545385?seq=1#page_scan_tab_contents" TargetMode="Externa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asu.edu/MarchMammalMadness/2019MM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cs.google.com/spreadsheets/d/12bTar-_V9raq4D0JE4jKCW0Q1eFnNln44kucWxSyw1Q/edit#gid=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britannica.com/animal/antlion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naturalist.org/taxa/82453-Cicindela-formosa" TargetMode="External"/><Relationship Id="rId5" Type="http://schemas.openxmlformats.org/officeDocument/2006/relationships/hyperlink" Target="https://www.naturamediterraneo.com/forum/topic.asp?TOPIC_ID=155286" TargetMode="External"/><Relationship Id="rId4" Type="http://schemas.openxmlformats.org/officeDocument/2006/relationships/hyperlink" Target="https://en.wikipedia.org/wiki/Cicindela_formosa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2571750"/>
            <a:ext cx="8520600" cy="17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Mammal Madness 2019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251750" y="4096900"/>
            <a:ext cx="4892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Created by Katie Hinde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[Arizona State University]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282025" y="3888900"/>
            <a:ext cx="2699400" cy="9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Compiled by Heather Earp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West Johnston High School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Benson, North Carolina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Twitter: @MsEarpWJHS 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9825" y="-56950"/>
            <a:ext cx="6096000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1- </a:t>
            </a:r>
            <a:r>
              <a:rPr lang="en" u="sng">
                <a:solidFill>
                  <a:schemeClr val="hlink"/>
                </a:solidFill>
                <a:hlinkClick r:id="rId3"/>
              </a:rPr>
              <a:t>Sea Lion</a:t>
            </a:r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16- Wild Card Winner </a:t>
            </a:r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80925"/>
            <a:ext cx="4279200" cy="347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130" name="Google Shape;130;p22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Link</a:t>
            </a:r>
            <a:endParaRPr/>
          </a:p>
        </p:txBody>
      </p:sp>
      <p:sp>
        <p:nvSpPr>
          <p:cNvPr id="131" name="Google Shape;131;p22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CAT-e-gory</a:t>
            </a:r>
            <a:endParaRPr sz="1800"/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45720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8- </a:t>
            </a:r>
            <a:r>
              <a:rPr lang="en" u="sng">
                <a:solidFill>
                  <a:schemeClr val="hlink"/>
                </a:solidFill>
                <a:hlinkClick r:id="rId3"/>
              </a:rPr>
              <a:t>Small Spotted Cat Shark</a:t>
            </a:r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9- </a:t>
            </a:r>
            <a:r>
              <a:rPr lang="en" u="sng">
                <a:solidFill>
                  <a:schemeClr val="hlink"/>
                </a:solidFill>
                <a:hlinkClick r:id="rId4"/>
              </a:rPr>
              <a:t>Stonecat</a:t>
            </a:r>
            <a:endParaRPr/>
          </a:p>
        </p:txBody>
      </p:sp>
      <p:sp>
        <p:nvSpPr>
          <p:cNvPr id="139" name="Google Shape;139;p23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140" name="Google Shape;140;p23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141" name="Google Shape;141;p23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CAT-e-gory</a:t>
            </a:r>
            <a:endParaRPr sz="1800"/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180925"/>
            <a:ext cx="4294125" cy="286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98925" y="1180925"/>
            <a:ext cx="4545075" cy="3119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5- </a:t>
            </a:r>
            <a:r>
              <a:rPr lang="en" u="sng">
                <a:solidFill>
                  <a:schemeClr val="hlink"/>
                </a:solidFill>
                <a:hlinkClick r:id="rId3"/>
              </a:rPr>
              <a:t>Tiger Owl</a:t>
            </a:r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 </a:t>
            </a:r>
            <a:r>
              <a:rPr lang="en" u="sng">
                <a:solidFill>
                  <a:schemeClr val="hlink"/>
                </a:solidFill>
                <a:hlinkClick r:id="rId4"/>
              </a:rPr>
              <a:t>Panther Chameleon</a:t>
            </a:r>
            <a:endParaRPr/>
          </a:p>
        </p:txBody>
      </p:sp>
      <p:sp>
        <p:nvSpPr>
          <p:cNvPr id="151" name="Google Shape;151;p24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152" name="Google Shape;152;p24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153" name="Google Shape;153;p24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CAT-e-gory</a:t>
            </a:r>
            <a:endParaRPr sz="1800"/>
          </a:p>
        </p:txBody>
      </p:sp>
      <p:pic>
        <p:nvPicPr>
          <p:cNvPr id="154" name="Google Shape;154;p24"/>
          <p:cNvPicPr preferRelativeResize="0"/>
          <p:nvPr/>
        </p:nvPicPr>
        <p:blipFill rotWithShape="1">
          <a:blip r:embed="rId7">
            <a:alphaModFix/>
          </a:blip>
          <a:srcRect b="4979"/>
          <a:stretch/>
        </p:blipFill>
        <p:spPr>
          <a:xfrm>
            <a:off x="622425" y="1104725"/>
            <a:ext cx="3006302" cy="356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 rotWithShape="1">
          <a:blip r:embed="rId8">
            <a:alphaModFix/>
          </a:blip>
          <a:srcRect l="8900"/>
          <a:stretch/>
        </p:blipFill>
        <p:spPr>
          <a:xfrm>
            <a:off x="4571999" y="1189000"/>
            <a:ext cx="4381500" cy="3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4- </a:t>
            </a:r>
            <a:r>
              <a:rPr lang="en" u="sng">
                <a:solidFill>
                  <a:schemeClr val="hlink"/>
                </a:solidFill>
                <a:hlinkClick r:id="rId3"/>
              </a:rPr>
              <a:t>Fisher Cat</a:t>
            </a:r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13- </a:t>
            </a:r>
            <a:r>
              <a:rPr lang="en" u="sng">
                <a:solidFill>
                  <a:schemeClr val="hlink"/>
                </a:solidFill>
                <a:hlinkClick r:id="rId4"/>
              </a:rPr>
              <a:t>Tiger Salamander</a:t>
            </a:r>
            <a:r>
              <a:rPr lang="en"/>
              <a:t> </a:t>
            </a:r>
            <a:endParaRPr/>
          </a:p>
        </p:txBody>
      </p:sp>
      <p:sp>
        <p:nvSpPr>
          <p:cNvPr id="163" name="Google Shape;163;p25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164" name="Google Shape;164;p25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165" name="Google Shape;165;p25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CAT-e-gory</a:t>
            </a:r>
            <a:endParaRPr sz="1800"/>
          </a:p>
        </p:txBody>
      </p:sp>
      <p:pic>
        <p:nvPicPr>
          <p:cNvPr id="166" name="Google Shape;16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1317575"/>
            <a:ext cx="4119900" cy="308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 rotWithShape="1">
          <a:blip r:embed="rId8">
            <a:alphaModFix/>
          </a:blip>
          <a:srcRect l="8737" r="9603"/>
          <a:stretch/>
        </p:blipFill>
        <p:spPr>
          <a:xfrm>
            <a:off x="4915200" y="1601188"/>
            <a:ext cx="4119900" cy="2522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6- </a:t>
            </a:r>
            <a:r>
              <a:rPr lang="en" u="sng">
                <a:solidFill>
                  <a:schemeClr val="hlink"/>
                </a:solidFill>
                <a:hlinkClick r:id="rId3"/>
              </a:rPr>
              <a:t>Lion-Tailed Macaque</a:t>
            </a:r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11- </a:t>
            </a:r>
            <a:r>
              <a:rPr lang="en" u="sng">
                <a:solidFill>
                  <a:schemeClr val="hlink"/>
                </a:solidFill>
                <a:hlinkClick r:id="rId4"/>
              </a:rPr>
              <a:t>Cat Snake</a:t>
            </a:r>
            <a:endParaRPr/>
          </a:p>
        </p:txBody>
      </p:sp>
      <p:sp>
        <p:nvSpPr>
          <p:cNvPr id="175" name="Google Shape;175;p26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6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177" name="Google Shape;177;p26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CAT-e-gory</a:t>
            </a:r>
            <a:endParaRPr sz="1800"/>
          </a:p>
        </p:txBody>
      </p:sp>
      <p:pic>
        <p:nvPicPr>
          <p:cNvPr id="178" name="Google Shape;17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 rotWithShape="1">
          <a:blip r:embed="rId8">
            <a:alphaModFix/>
          </a:blip>
          <a:srcRect t="8150" b="11152"/>
          <a:stretch/>
        </p:blipFill>
        <p:spPr>
          <a:xfrm>
            <a:off x="926911" y="1138575"/>
            <a:ext cx="2889477" cy="34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2087" y="1431125"/>
            <a:ext cx="4400550" cy="29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3- </a:t>
            </a:r>
            <a:r>
              <a:rPr lang="en" u="sng">
                <a:solidFill>
                  <a:schemeClr val="hlink"/>
                </a:solidFill>
                <a:hlinkClick r:id="rId3"/>
              </a:rPr>
              <a:t>Bearcat</a:t>
            </a:r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14- </a:t>
            </a:r>
            <a:r>
              <a:rPr lang="en" u="sng">
                <a:solidFill>
                  <a:schemeClr val="hlink"/>
                </a:solidFill>
                <a:hlinkClick r:id="rId4"/>
              </a:rPr>
              <a:t>Leopard Frog</a:t>
            </a:r>
            <a:endParaRPr/>
          </a:p>
        </p:txBody>
      </p:sp>
      <p:sp>
        <p:nvSpPr>
          <p:cNvPr id="187" name="Google Shape;187;p27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188" name="Google Shape;188;p27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189" name="Google Shape;189;p27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CAT-e-gory</a:t>
            </a:r>
            <a:endParaRPr sz="1800"/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180925"/>
            <a:ext cx="4294124" cy="338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98924" y="1180925"/>
            <a:ext cx="4392675" cy="3041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7- </a:t>
            </a:r>
            <a:r>
              <a:rPr lang="en" u="sng">
                <a:solidFill>
                  <a:schemeClr val="hlink"/>
                </a:solidFill>
                <a:hlinkClick r:id="rId3"/>
              </a:rPr>
              <a:t>Tiger Quoll</a:t>
            </a:r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10- </a:t>
            </a:r>
            <a:r>
              <a:rPr lang="en" u="sng">
                <a:solidFill>
                  <a:schemeClr val="hlink"/>
                </a:solidFill>
                <a:hlinkClick r:id="rId4"/>
              </a:rPr>
              <a:t>Green Catbird</a:t>
            </a:r>
            <a:endParaRPr/>
          </a:p>
        </p:txBody>
      </p:sp>
      <p:sp>
        <p:nvSpPr>
          <p:cNvPr id="199" name="Google Shape;199;p28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200" name="Google Shape;200;p28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201" name="Google Shape;201;p28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CAT-e-gory</a:t>
            </a:r>
            <a:endParaRPr sz="1800"/>
          </a:p>
        </p:txBody>
      </p:sp>
      <p:pic>
        <p:nvPicPr>
          <p:cNvPr id="202" name="Google Shape;20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180925"/>
            <a:ext cx="4119900" cy="342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32525" y="1104725"/>
            <a:ext cx="3430240" cy="356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 </a:t>
            </a:r>
            <a:r>
              <a:rPr lang="en" u="sng">
                <a:solidFill>
                  <a:schemeClr val="hlink"/>
                </a:solidFill>
                <a:hlinkClick r:id="rId3"/>
              </a:rPr>
              <a:t>Nimravid</a:t>
            </a:r>
            <a:endParaRPr/>
          </a:p>
        </p:txBody>
      </p:sp>
      <p:sp>
        <p:nvSpPr>
          <p:cNvPr id="210" name="Google Shape;210;p29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15- </a:t>
            </a:r>
            <a:r>
              <a:rPr lang="en" u="sng">
                <a:solidFill>
                  <a:schemeClr val="hlink"/>
                </a:solidFill>
                <a:hlinkClick r:id="rId4"/>
              </a:rPr>
              <a:t>Dandelion</a:t>
            </a:r>
            <a:endParaRPr/>
          </a:p>
        </p:txBody>
      </p:sp>
      <p:sp>
        <p:nvSpPr>
          <p:cNvPr id="211" name="Google Shape;211;p29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212" name="Google Shape;212;p29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213" name="Google Shape;213;p29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CAT-e-gory</a:t>
            </a:r>
            <a:endParaRPr sz="1800"/>
          </a:p>
        </p:txBody>
      </p:sp>
      <p:pic>
        <p:nvPicPr>
          <p:cNvPr id="214" name="Google Shape;21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8025" y="1415800"/>
            <a:ext cx="4294125" cy="236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25800" y="1336375"/>
            <a:ext cx="3906500" cy="292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3" name="Google Shape;223;p30"/>
          <p:cNvPicPr preferRelativeResize="0"/>
          <p:nvPr/>
        </p:nvPicPr>
        <p:blipFill rotWithShape="1">
          <a:blip r:embed="rId3">
            <a:alphaModFix/>
          </a:blip>
          <a:srcRect t="59007" r="56546"/>
          <a:stretch/>
        </p:blipFill>
        <p:spPr>
          <a:xfrm>
            <a:off x="1243848" y="1"/>
            <a:ext cx="7056068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1- </a:t>
            </a:r>
            <a:r>
              <a:rPr lang="en" u="sng">
                <a:solidFill>
                  <a:schemeClr val="hlink"/>
                </a:solidFill>
                <a:hlinkClick r:id="rId3"/>
              </a:rPr>
              <a:t>Moose</a:t>
            </a:r>
            <a:endParaRPr/>
          </a:p>
        </p:txBody>
      </p:sp>
      <p:sp>
        <p:nvSpPr>
          <p:cNvPr id="229" name="Google Shape;229;p31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16- </a:t>
            </a:r>
            <a:r>
              <a:rPr lang="en" u="sng">
                <a:solidFill>
                  <a:schemeClr val="hlink"/>
                </a:solidFill>
                <a:hlinkClick r:id="rId4"/>
              </a:rPr>
              <a:t>Bulldog Bat</a:t>
            </a:r>
            <a:endParaRPr/>
          </a:p>
        </p:txBody>
      </p:sp>
      <p:sp>
        <p:nvSpPr>
          <p:cNvPr id="230" name="Google Shape;230;p31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231" name="Google Shape;231;p31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232" name="Google Shape;232;p31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WaterFalls </a:t>
            </a:r>
            <a:endParaRPr sz="1800"/>
          </a:p>
        </p:txBody>
      </p:sp>
      <p:pic>
        <p:nvPicPr>
          <p:cNvPr id="233" name="Google Shape;23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180925"/>
            <a:ext cx="4346850" cy="334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50350" y="1180925"/>
            <a:ext cx="3372131" cy="341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 you ready??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</a:t>
            </a:r>
            <a:r>
              <a:rPr lang="en" u="sng">
                <a:solidFill>
                  <a:schemeClr val="hlink"/>
                </a:solidFill>
                <a:hlinkClick r:id="rId3"/>
              </a:rPr>
              <a:t>Here</a:t>
            </a:r>
            <a:r>
              <a:rPr lang="en"/>
              <a:t> for the MMM Blog/Homepage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Click </a:t>
            </a:r>
            <a:r>
              <a:rPr lang="en" u="sng">
                <a:solidFill>
                  <a:schemeClr val="hlink"/>
                </a:solidFill>
                <a:hlinkClick r:id="rId4"/>
              </a:rPr>
              <a:t>Here</a:t>
            </a:r>
            <a:r>
              <a:rPr lang="en"/>
              <a:t> for the ASU Libguide</a:t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5024775" y="452775"/>
            <a:ext cx="3865200" cy="11550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me your bracket!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Email it to </a:t>
            </a:r>
            <a:r>
              <a:rPr lang="en" u="sng">
                <a:solidFill>
                  <a:schemeClr val="hlink"/>
                </a:solidFill>
                <a:hlinkClick r:id="rId5"/>
              </a:rPr>
              <a:t>Heatherearp@johnston.k12.nc.us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I’ll post some in this presentation!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8- </a:t>
            </a:r>
            <a:r>
              <a:rPr lang="en" u="sng">
                <a:solidFill>
                  <a:schemeClr val="hlink"/>
                </a:solidFill>
                <a:hlinkClick r:id="rId3"/>
              </a:rPr>
              <a:t>Flat-headed Cat</a:t>
            </a:r>
            <a:endParaRPr/>
          </a:p>
        </p:txBody>
      </p:sp>
      <p:sp>
        <p:nvSpPr>
          <p:cNvPr id="241" name="Google Shape;241;p32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9- </a:t>
            </a:r>
            <a:r>
              <a:rPr lang="en" u="sng">
                <a:solidFill>
                  <a:schemeClr val="hlink"/>
                </a:solidFill>
                <a:hlinkClick r:id="rId4"/>
              </a:rPr>
              <a:t>Water Chevrotain</a:t>
            </a:r>
            <a:endParaRPr/>
          </a:p>
        </p:txBody>
      </p:sp>
      <p:sp>
        <p:nvSpPr>
          <p:cNvPr id="242" name="Google Shape;242;p32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243" name="Google Shape;243;p32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244" name="Google Shape;244;p32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WaterFalls </a:t>
            </a:r>
            <a:endParaRPr sz="1800"/>
          </a:p>
        </p:txBody>
      </p:sp>
      <p:pic>
        <p:nvPicPr>
          <p:cNvPr id="245" name="Google Shape;245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150" y="1138575"/>
            <a:ext cx="3510652" cy="34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07498" y="1138575"/>
            <a:ext cx="3382927" cy="356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5- </a:t>
            </a:r>
            <a:r>
              <a:rPr lang="en" u="sng">
                <a:solidFill>
                  <a:schemeClr val="hlink"/>
                </a:solidFill>
                <a:hlinkClick r:id="rId3"/>
              </a:rPr>
              <a:t>Beaver</a:t>
            </a:r>
            <a:endParaRPr/>
          </a:p>
        </p:txBody>
      </p:sp>
      <p:sp>
        <p:nvSpPr>
          <p:cNvPr id="253" name="Google Shape;253;p33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 </a:t>
            </a:r>
            <a:r>
              <a:rPr lang="en" u="sng">
                <a:solidFill>
                  <a:schemeClr val="hlink"/>
                </a:solidFill>
                <a:hlinkClick r:id="rId4"/>
              </a:rPr>
              <a:t>Mink</a:t>
            </a:r>
            <a:endParaRPr/>
          </a:p>
        </p:txBody>
      </p:sp>
      <p:sp>
        <p:nvSpPr>
          <p:cNvPr id="254" name="Google Shape;254;p33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255" name="Google Shape;255;p33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256" name="Google Shape;256;p33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WaterFalls </a:t>
            </a:r>
            <a:endParaRPr sz="1800"/>
          </a:p>
        </p:txBody>
      </p:sp>
      <p:pic>
        <p:nvPicPr>
          <p:cNvPr id="257" name="Google Shape;257;p33"/>
          <p:cNvPicPr preferRelativeResize="0"/>
          <p:nvPr/>
        </p:nvPicPr>
        <p:blipFill rotWithShape="1">
          <a:blip r:embed="rId7">
            <a:alphaModFix/>
          </a:blip>
          <a:srcRect l="14164" r="7575"/>
          <a:stretch/>
        </p:blipFill>
        <p:spPr>
          <a:xfrm>
            <a:off x="188025" y="1196350"/>
            <a:ext cx="4190235" cy="34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3"/>
          <p:cNvPicPr preferRelativeResize="0"/>
          <p:nvPr/>
        </p:nvPicPr>
        <p:blipFill rotWithShape="1">
          <a:blip r:embed="rId9">
            <a:alphaModFix/>
          </a:blip>
          <a:srcRect l="10225"/>
          <a:stretch/>
        </p:blipFill>
        <p:spPr>
          <a:xfrm>
            <a:off x="4768149" y="1167463"/>
            <a:ext cx="4119900" cy="344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4- </a:t>
            </a:r>
            <a:r>
              <a:rPr lang="en" u="sng">
                <a:solidFill>
                  <a:schemeClr val="hlink"/>
                </a:solidFill>
                <a:hlinkClick r:id="rId3"/>
              </a:rPr>
              <a:t>White-lipped Peccary</a:t>
            </a:r>
            <a:endParaRPr/>
          </a:p>
        </p:txBody>
      </p:sp>
      <p:sp>
        <p:nvSpPr>
          <p:cNvPr id="265" name="Google Shape;265;p34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14- </a:t>
            </a:r>
            <a:r>
              <a:rPr lang="en" u="sng">
                <a:solidFill>
                  <a:schemeClr val="hlink"/>
                </a:solidFill>
                <a:hlinkClick r:id="rId4"/>
              </a:rPr>
              <a:t>Rakali</a:t>
            </a:r>
            <a:endParaRPr/>
          </a:p>
        </p:txBody>
      </p:sp>
      <p:sp>
        <p:nvSpPr>
          <p:cNvPr id="266" name="Google Shape;266;p34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267" name="Google Shape;267;p34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268" name="Google Shape;268;p34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WaterFalls </a:t>
            </a:r>
            <a:endParaRPr sz="1800"/>
          </a:p>
        </p:txBody>
      </p:sp>
      <p:pic>
        <p:nvPicPr>
          <p:cNvPr id="269" name="Google Shape;269;p34"/>
          <p:cNvPicPr preferRelativeResize="0"/>
          <p:nvPr/>
        </p:nvPicPr>
        <p:blipFill rotWithShape="1">
          <a:blip r:embed="rId7">
            <a:alphaModFix/>
          </a:blip>
          <a:srcRect l="8022" r="10451"/>
          <a:stretch/>
        </p:blipFill>
        <p:spPr>
          <a:xfrm>
            <a:off x="496950" y="1180925"/>
            <a:ext cx="3804238" cy="349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 rotWithShape="1">
          <a:blip r:embed="rId8">
            <a:alphaModFix/>
          </a:blip>
          <a:srcRect t="16419" r="12172" b="34018"/>
          <a:stretch/>
        </p:blipFill>
        <p:spPr>
          <a:xfrm>
            <a:off x="4767650" y="1106897"/>
            <a:ext cx="4119899" cy="356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 txBox="1">
            <a:spLocks noGrp="1"/>
          </p:cNvSpPr>
          <p:nvPr>
            <p:ph type="title"/>
          </p:nvPr>
        </p:nvSpPr>
        <p:spPr>
          <a:xfrm>
            <a:off x="311700" y="290400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6- </a:t>
            </a:r>
            <a:r>
              <a:rPr lang="en" u="sng">
                <a:solidFill>
                  <a:schemeClr val="hlink"/>
                </a:solidFill>
                <a:hlinkClick r:id="rId3"/>
              </a:rPr>
              <a:t>Crab-eating Fox</a:t>
            </a:r>
            <a:endParaRPr/>
          </a:p>
        </p:txBody>
      </p:sp>
      <p:sp>
        <p:nvSpPr>
          <p:cNvPr id="277" name="Google Shape;277;p35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11- </a:t>
            </a:r>
            <a:r>
              <a:rPr lang="en" u="sng">
                <a:solidFill>
                  <a:schemeClr val="hlink"/>
                </a:solidFill>
                <a:hlinkClick r:id="rId4"/>
              </a:rPr>
              <a:t>Moonrat</a:t>
            </a:r>
            <a:endParaRPr/>
          </a:p>
        </p:txBody>
      </p:sp>
      <p:sp>
        <p:nvSpPr>
          <p:cNvPr id="278" name="Google Shape;278;p35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279" name="Google Shape;279;p35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280" name="Google Shape;280;p35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WaterFalls </a:t>
            </a:r>
            <a:endParaRPr sz="1800"/>
          </a:p>
        </p:txBody>
      </p:sp>
      <p:pic>
        <p:nvPicPr>
          <p:cNvPr id="281" name="Google Shape;281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026300"/>
            <a:ext cx="4294126" cy="3336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5"/>
          <p:cNvPicPr preferRelativeResize="0"/>
          <p:nvPr/>
        </p:nvPicPr>
        <p:blipFill rotWithShape="1">
          <a:blip r:embed="rId8">
            <a:alphaModFix/>
          </a:blip>
          <a:srcRect l="22251" t="19529" b="8960"/>
          <a:stretch/>
        </p:blipFill>
        <p:spPr>
          <a:xfrm>
            <a:off x="4917050" y="1028525"/>
            <a:ext cx="3710600" cy="34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3- </a:t>
            </a:r>
            <a:r>
              <a:rPr lang="en" u="sng">
                <a:solidFill>
                  <a:schemeClr val="hlink"/>
                </a:solidFill>
                <a:hlinkClick r:id="rId3"/>
              </a:rPr>
              <a:t>Lowland Tapir</a:t>
            </a:r>
            <a:endParaRPr/>
          </a:p>
        </p:txBody>
      </p:sp>
      <p:sp>
        <p:nvSpPr>
          <p:cNvPr id="289" name="Google Shape;289;p36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14- </a:t>
            </a:r>
            <a:r>
              <a:rPr lang="en" u="sng">
                <a:solidFill>
                  <a:schemeClr val="hlink"/>
                </a:solidFill>
                <a:hlinkClick r:id="rId4"/>
              </a:rPr>
              <a:t>Water Opossum</a:t>
            </a:r>
            <a:endParaRPr/>
          </a:p>
        </p:txBody>
      </p:sp>
      <p:sp>
        <p:nvSpPr>
          <p:cNvPr id="290" name="Google Shape;290;p36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291" name="Google Shape;291;p36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292" name="Google Shape;292;p36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WaterFalls </a:t>
            </a:r>
            <a:endParaRPr sz="1800"/>
          </a:p>
        </p:txBody>
      </p:sp>
      <p:pic>
        <p:nvPicPr>
          <p:cNvPr id="293" name="Google Shape;293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6"/>
          <p:cNvPicPr preferRelativeResize="0"/>
          <p:nvPr/>
        </p:nvPicPr>
        <p:blipFill rotWithShape="1">
          <a:blip r:embed="rId8">
            <a:alphaModFix/>
          </a:blip>
          <a:srcRect l="6484" r="6589"/>
          <a:stretch/>
        </p:blipFill>
        <p:spPr>
          <a:xfrm>
            <a:off x="67150" y="1225725"/>
            <a:ext cx="4346850" cy="3325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66400" y="1180925"/>
            <a:ext cx="4425199" cy="331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7- </a:t>
            </a:r>
            <a:r>
              <a:rPr lang="en" u="sng">
                <a:solidFill>
                  <a:schemeClr val="hlink"/>
                </a:solidFill>
                <a:hlinkClick r:id="rId3"/>
              </a:rPr>
              <a:t>Marine Otter</a:t>
            </a:r>
            <a:endParaRPr/>
          </a:p>
        </p:txBody>
      </p:sp>
      <p:sp>
        <p:nvSpPr>
          <p:cNvPr id="301" name="Google Shape;301;p37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10- </a:t>
            </a:r>
            <a:r>
              <a:rPr lang="en" u="sng">
                <a:solidFill>
                  <a:schemeClr val="hlink"/>
                </a:solidFill>
                <a:hlinkClick r:id="rId4"/>
              </a:rPr>
              <a:t>Aquatic Genet</a:t>
            </a:r>
            <a:endParaRPr/>
          </a:p>
        </p:txBody>
      </p:sp>
      <p:sp>
        <p:nvSpPr>
          <p:cNvPr id="302" name="Google Shape;302;p37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303" name="Google Shape;303;p37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304" name="Google Shape;304;p37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WaterFalls </a:t>
            </a:r>
            <a:endParaRPr sz="1800"/>
          </a:p>
        </p:txBody>
      </p:sp>
      <p:pic>
        <p:nvPicPr>
          <p:cNvPr id="305" name="Google Shape;305;p37"/>
          <p:cNvPicPr preferRelativeResize="0"/>
          <p:nvPr/>
        </p:nvPicPr>
        <p:blipFill rotWithShape="1">
          <a:blip r:embed="rId7">
            <a:alphaModFix/>
          </a:blip>
          <a:srcRect l="8541" r="20217" b="5141"/>
          <a:stretch/>
        </p:blipFill>
        <p:spPr>
          <a:xfrm>
            <a:off x="519050" y="1180925"/>
            <a:ext cx="3461841" cy="34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10" y="1226550"/>
            <a:ext cx="3967180" cy="341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 </a:t>
            </a:r>
            <a:r>
              <a:rPr lang="en" u="sng">
                <a:solidFill>
                  <a:schemeClr val="hlink"/>
                </a:solidFill>
                <a:hlinkClick r:id="rId3"/>
              </a:rPr>
              <a:t>Manatee</a:t>
            </a:r>
            <a:endParaRPr/>
          </a:p>
        </p:txBody>
      </p:sp>
      <p:sp>
        <p:nvSpPr>
          <p:cNvPr id="313" name="Google Shape;313;p38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15- </a:t>
            </a:r>
            <a:r>
              <a:rPr lang="en" u="sng">
                <a:solidFill>
                  <a:schemeClr val="hlink"/>
                </a:solidFill>
                <a:hlinkClick r:id="rId4"/>
              </a:rPr>
              <a:t>Ring-tailed Vontsira</a:t>
            </a:r>
            <a:endParaRPr/>
          </a:p>
        </p:txBody>
      </p:sp>
      <p:sp>
        <p:nvSpPr>
          <p:cNvPr id="314" name="Google Shape;314;p38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315" name="Google Shape;315;p38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316" name="Google Shape;316;p38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WaterFalls </a:t>
            </a:r>
            <a:endParaRPr sz="1800"/>
          </a:p>
        </p:txBody>
      </p:sp>
      <p:pic>
        <p:nvPicPr>
          <p:cNvPr id="317" name="Google Shape;31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8"/>
          <p:cNvPicPr preferRelativeResize="0"/>
          <p:nvPr/>
        </p:nvPicPr>
        <p:blipFill rotWithShape="1">
          <a:blip r:embed="rId8">
            <a:alphaModFix/>
          </a:blip>
          <a:srcRect r="16366"/>
          <a:stretch/>
        </p:blipFill>
        <p:spPr>
          <a:xfrm>
            <a:off x="152400" y="1180925"/>
            <a:ext cx="4255331" cy="339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60130" y="1180925"/>
            <a:ext cx="4431473" cy="3286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26" name="Google Shape;326;p39"/>
          <p:cNvPicPr preferRelativeResize="0"/>
          <p:nvPr/>
        </p:nvPicPr>
        <p:blipFill rotWithShape="1">
          <a:blip r:embed="rId3">
            <a:alphaModFix/>
          </a:blip>
          <a:srcRect t="8650" r="57151" b="46736"/>
          <a:stretch/>
        </p:blipFill>
        <p:spPr>
          <a:xfrm>
            <a:off x="1096125" y="0"/>
            <a:ext cx="6393288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1- </a:t>
            </a:r>
            <a:r>
              <a:rPr lang="en" u="sng">
                <a:solidFill>
                  <a:schemeClr val="hlink"/>
                </a:solidFill>
                <a:hlinkClick r:id="rId3"/>
              </a:rPr>
              <a:t>Bengal Tiger</a:t>
            </a:r>
            <a:endParaRPr/>
          </a:p>
        </p:txBody>
      </p:sp>
      <p:sp>
        <p:nvSpPr>
          <p:cNvPr id="332" name="Google Shape;332;p40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16- </a:t>
            </a:r>
            <a:r>
              <a:rPr lang="en" u="sng">
                <a:solidFill>
                  <a:schemeClr val="hlink"/>
                </a:solidFill>
                <a:hlinkClick r:id="rId4"/>
              </a:rPr>
              <a:t>Ringtail Cat</a:t>
            </a:r>
            <a:endParaRPr/>
          </a:p>
        </p:txBody>
      </p:sp>
      <p:sp>
        <p:nvSpPr>
          <p:cNvPr id="333" name="Google Shape;333;p40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334" name="Google Shape;334;p40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335" name="Google Shape;335;p40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Jump Jump</a:t>
            </a:r>
            <a:endParaRPr sz="1800"/>
          </a:p>
        </p:txBody>
      </p:sp>
      <p:pic>
        <p:nvPicPr>
          <p:cNvPr id="336" name="Google Shape;336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5100" y="1104725"/>
            <a:ext cx="2373976" cy="356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0"/>
          <p:cNvSpPr txBox="1"/>
          <p:nvPr/>
        </p:nvSpPr>
        <p:spPr>
          <a:xfrm>
            <a:off x="1855300" y="4803925"/>
            <a:ext cx="25290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Tiger- Carolina Tiger Rescue</a:t>
            </a:r>
            <a:endParaRPr/>
          </a:p>
        </p:txBody>
      </p:sp>
      <p:pic>
        <p:nvPicPr>
          <p:cNvPr id="338" name="Google Shape;338;p40"/>
          <p:cNvPicPr preferRelativeResize="0"/>
          <p:nvPr/>
        </p:nvPicPr>
        <p:blipFill rotWithShape="1">
          <a:blip r:embed="rId9">
            <a:alphaModFix/>
          </a:blip>
          <a:srcRect r="18877"/>
          <a:stretch/>
        </p:blipFill>
        <p:spPr>
          <a:xfrm>
            <a:off x="4781825" y="1104725"/>
            <a:ext cx="3878635" cy="356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8- </a:t>
            </a:r>
            <a:r>
              <a:rPr lang="en" u="sng">
                <a:solidFill>
                  <a:schemeClr val="hlink"/>
                </a:solidFill>
                <a:hlinkClick r:id="rId3"/>
              </a:rPr>
              <a:t>Springhare</a:t>
            </a:r>
            <a:endParaRPr/>
          </a:p>
        </p:txBody>
      </p:sp>
      <p:sp>
        <p:nvSpPr>
          <p:cNvPr id="345" name="Google Shape;345;p41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9- </a:t>
            </a:r>
            <a:r>
              <a:rPr lang="en" u="sng">
                <a:solidFill>
                  <a:schemeClr val="hlink"/>
                </a:solidFill>
                <a:hlinkClick r:id="rId4"/>
              </a:rPr>
              <a:t>Jackrabbit</a:t>
            </a:r>
            <a:endParaRPr/>
          </a:p>
        </p:txBody>
      </p:sp>
      <p:sp>
        <p:nvSpPr>
          <p:cNvPr id="346" name="Google Shape;346;p41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347" name="Google Shape;347;p41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348" name="Google Shape;348;p41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Jump Jump</a:t>
            </a:r>
            <a:endParaRPr sz="1800"/>
          </a:p>
        </p:txBody>
      </p:sp>
      <p:pic>
        <p:nvPicPr>
          <p:cNvPr id="349" name="Google Shape;349;p41"/>
          <p:cNvPicPr preferRelativeResize="0"/>
          <p:nvPr/>
        </p:nvPicPr>
        <p:blipFill rotWithShape="1">
          <a:blip r:embed="rId7">
            <a:alphaModFix/>
          </a:blip>
          <a:srcRect r="7952"/>
          <a:stretch/>
        </p:blipFill>
        <p:spPr>
          <a:xfrm>
            <a:off x="152400" y="1180925"/>
            <a:ext cx="4119900" cy="343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19225" y="1172788"/>
            <a:ext cx="3043917" cy="343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 rot="-3935657">
            <a:off x="-1691236" y="2289943"/>
            <a:ext cx="5134617" cy="5726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 the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MMM Team!</a:t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3382" y="9000"/>
            <a:ext cx="6547219" cy="51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5- </a:t>
            </a:r>
            <a:r>
              <a:rPr lang="en" u="sng">
                <a:solidFill>
                  <a:schemeClr val="hlink"/>
                </a:solidFill>
                <a:hlinkClick r:id="rId3"/>
              </a:rPr>
              <a:t>Serval</a:t>
            </a:r>
            <a:endParaRPr/>
          </a:p>
        </p:txBody>
      </p:sp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 </a:t>
            </a:r>
            <a:r>
              <a:rPr lang="en" u="sng">
                <a:solidFill>
                  <a:schemeClr val="hlink"/>
                </a:solidFill>
                <a:hlinkClick r:id="rId4"/>
              </a:rPr>
              <a:t>Rock Wallaby</a:t>
            </a:r>
            <a:endParaRPr/>
          </a:p>
        </p:txBody>
      </p:sp>
      <p:sp>
        <p:nvSpPr>
          <p:cNvPr id="358" name="Google Shape;358;p42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359" name="Google Shape;359;p42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360" name="Google Shape;360;p42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Jump Jump</a:t>
            </a:r>
            <a:endParaRPr sz="1800"/>
          </a:p>
        </p:txBody>
      </p:sp>
      <p:sp>
        <p:nvSpPr>
          <p:cNvPr id="361" name="Google Shape;361;p42"/>
          <p:cNvSpPr txBox="1"/>
          <p:nvPr/>
        </p:nvSpPr>
        <p:spPr>
          <a:xfrm>
            <a:off x="1678600" y="4848075"/>
            <a:ext cx="2562000" cy="2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Serval- Carolina Tiger Rescue</a:t>
            </a:r>
            <a:endParaRPr/>
          </a:p>
        </p:txBody>
      </p:sp>
      <p:pic>
        <p:nvPicPr>
          <p:cNvPr id="362" name="Google Shape;362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9950" y="1028525"/>
            <a:ext cx="2769499" cy="366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53175" y="957775"/>
            <a:ext cx="2540117" cy="381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4- </a:t>
            </a:r>
            <a:r>
              <a:rPr lang="en" u="sng">
                <a:solidFill>
                  <a:schemeClr val="hlink"/>
                </a:solidFill>
                <a:hlinkClick r:id="rId3"/>
              </a:rPr>
              <a:t>Bharal</a:t>
            </a:r>
            <a:endParaRPr/>
          </a:p>
        </p:txBody>
      </p:sp>
      <p:sp>
        <p:nvSpPr>
          <p:cNvPr id="370" name="Google Shape;370;p43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13- </a:t>
            </a:r>
            <a:r>
              <a:rPr lang="en" u="sng">
                <a:solidFill>
                  <a:schemeClr val="hlink"/>
                </a:solidFill>
                <a:hlinkClick r:id="rId4"/>
              </a:rPr>
              <a:t>Stoat</a:t>
            </a:r>
            <a:endParaRPr/>
          </a:p>
        </p:txBody>
      </p:sp>
      <p:sp>
        <p:nvSpPr>
          <p:cNvPr id="371" name="Google Shape;371;p43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372" name="Google Shape;372;p43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373" name="Google Shape;373;p43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Jump Jump</a:t>
            </a:r>
            <a:endParaRPr sz="1800"/>
          </a:p>
        </p:txBody>
      </p:sp>
      <p:pic>
        <p:nvPicPr>
          <p:cNvPr id="374" name="Google Shape;374;p43"/>
          <p:cNvPicPr preferRelativeResize="0"/>
          <p:nvPr/>
        </p:nvPicPr>
        <p:blipFill rotWithShape="1">
          <a:blip r:embed="rId7">
            <a:alphaModFix/>
          </a:blip>
          <a:srcRect l="16127" r="5472"/>
          <a:stretch/>
        </p:blipFill>
        <p:spPr>
          <a:xfrm>
            <a:off x="4712400" y="1180925"/>
            <a:ext cx="4086037" cy="34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3"/>
          <p:cNvPicPr preferRelativeResize="0"/>
          <p:nvPr/>
        </p:nvPicPr>
        <p:blipFill rotWithShape="1">
          <a:blip r:embed="rId8">
            <a:alphaModFix/>
          </a:blip>
          <a:srcRect l="3614"/>
          <a:stretch/>
        </p:blipFill>
        <p:spPr>
          <a:xfrm>
            <a:off x="91650" y="1311450"/>
            <a:ext cx="4559999" cy="315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6- </a:t>
            </a:r>
            <a:r>
              <a:rPr lang="en" u="sng">
                <a:solidFill>
                  <a:schemeClr val="hlink"/>
                </a:solidFill>
                <a:hlinkClick r:id="rId3"/>
              </a:rPr>
              <a:t>Impala</a:t>
            </a:r>
            <a:endParaRPr/>
          </a:p>
        </p:txBody>
      </p:sp>
      <p:sp>
        <p:nvSpPr>
          <p:cNvPr id="382" name="Google Shape;382;p44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11- </a:t>
            </a:r>
            <a:r>
              <a:rPr lang="en" u="sng">
                <a:solidFill>
                  <a:schemeClr val="hlink"/>
                </a:solidFill>
                <a:hlinkClick r:id="rId4"/>
              </a:rPr>
              <a:t>Klipspringer</a:t>
            </a:r>
            <a:endParaRPr/>
          </a:p>
        </p:txBody>
      </p:sp>
      <p:sp>
        <p:nvSpPr>
          <p:cNvPr id="383" name="Google Shape;383;p44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384" name="Google Shape;384;p44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385" name="Google Shape;385;p44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Jump Jump</a:t>
            </a:r>
            <a:endParaRPr sz="1800"/>
          </a:p>
        </p:txBody>
      </p:sp>
      <p:pic>
        <p:nvPicPr>
          <p:cNvPr id="386" name="Google Shape;386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2525" y="938200"/>
            <a:ext cx="2347937" cy="381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95037" y="938200"/>
            <a:ext cx="2758994" cy="3810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3- </a:t>
            </a:r>
            <a:r>
              <a:rPr lang="en" u="sng">
                <a:solidFill>
                  <a:schemeClr val="hlink"/>
                </a:solidFill>
                <a:hlinkClick r:id="rId3"/>
              </a:rPr>
              <a:t>Spinner Dolphin</a:t>
            </a:r>
            <a:endParaRPr/>
          </a:p>
        </p:txBody>
      </p:sp>
      <p:sp>
        <p:nvSpPr>
          <p:cNvPr id="394" name="Google Shape;394;p45"/>
          <p:cNvSpPr txBox="1">
            <a:spLocks noGrp="1"/>
          </p:cNvSpPr>
          <p:nvPr>
            <p:ph type="title"/>
          </p:nvPr>
        </p:nvSpPr>
        <p:spPr>
          <a:xfrm>
            <a:off x="4494700" y="445025"/>
            <a:ext cx="46494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14- </a:t>
            </a:r>
            <a:r>
              <a:rPr lang="en" u="sng">
                <a:solidFill>
                  <a:schemeClr val="hlink"/>
                </a:solidFill>
                <a:hlinkClick r:id="rId4"/>
              </a:rPr>
              <a:t>Spinifex hopping mouse</a:t>
            </a:r>
            <a:endParaRPr/>
          </a:p>
        </p:txBody>
      </p:sp>
      <p:sp>
        <p:nvSpPr>
          <p:cNvPr id="395" name="Google Shape;395;p45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396" name="Google Shape;396;p45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397" name="Google Shape;397;p45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Jump Jump</a:t>
            </a:r>
            <a:endParaRPr sz="1800"/>
          </a:p>
        </p:txBody>
      </p:sp>
      <p:pic>
        <p:nvPicPr>
          <p:cNvPr id="398" name="Google Shape;398;p45"/>
          <p:cNvPicPr preferRelativeResize="0"/>
          <p:nvPr/>
        </p:nvPicPr>
        <p:blipFill rotWithShape="1">
          <a:blip r:embed="rId7">
            <a:alphaModFix/>
          </a:blip>
          <a:srcRect r="11738"/>
          <a:stretch/>
        </p:blipFill>
        <p:spPr>
          <a:xfrm>
            <a:off x="243850" y="1140977"/>
            <a:ext cx="4119900" cy="3470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16150" y="1180925"/>
            <a:ext cx="4475450" cy="3365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7- </a:t>
            </a:r>
            <a:r>
              <a:rPr lang="en" u="sng">
                <a:solidFill>
                  <a:schemeClr val="hlink"/>
                </a:solidFill>
                <a:hlinkClick r:id="rId3"/>
              </a:rPr>
              <a:t>Sifaka</a:t>
            </a:r>
            <a:endParaRPr/>
          </a:p>
        </p:txBody>
      </p:sp>
      <p:sp>
        <p:nvSpPr>
          <p:cNvPr id="406" name="Google Shape;406;p46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10- </a:t>
            </a:r>
            <a:r>
              <a:rPr lang="en" u="sng">
                <a:solidFill>
                  <a:schemeClr val="hlink"/>
                </a:solidFill>
                <a:hlinkClick r:id="rId4"/>
              </a:rPr>
              <a:t>9-Banded Armadillo</a:t>
            </a:r>
            <a:endParaRPr/>
          </a:p>
        </p:txBody>
      </p:sp>
      <p:sp>
        <p:nvSpPr>
          <p:cNvPr id="407" name="Google Shape;407;p46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408" name="Google Shape;408;p46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409" name="Google Shape;409;p46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Jump Jump</a:t>
            </a:r>
            <a:endParaRPr sz="1800"/>
          </a:p>
        </p:txBody>
      </p:sp>
      <p:pic>
        <p:nvPicPr>
          <p:cNvPr id="410" name="Google Shape;410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9375" y="1028525"/>
            <a:ext cx="2884550" cy="37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6"/>
          <p:cNvPicPr preferRelativeResize="0"/>
          <p:nvPr/>
        </p:nvPicPr>
        <p:blipFill rotWithShape="1">
          <a:blip r:embed="rId8">
            <a:alphaModFix/>
          </a:blip>
          <a:srcRect r="26286"/>
          <a:stretch/>
        </p:blipFill>
        <p:spPr>
          <a:xfrm>
            <a:off x="4712400" y="1180925"/>
            <a:ext cx="3941586" cy="35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2- </a:t>
            </a:r>
            <a:r>
              <a:rPr lang="en" u="sng">
                <a:solidFill>
                  <a:schemeClr val="hlink"/>
                </a:solidFill>
                <a:hlinkClick r:id="rId3"/>
              </a:rPr>
              <a:t>Markhor</a:t>
            </a:r>
            <a:endParaRPr/>
          </a:p>
        </p:txBody>
      </p:sp>
      <p:sp>
        <p:nvSpPr>
          <p:cNvPr id="418" name="Google Shape;418;p47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15- </a:t>
            </a:r>
            <a:r>
              <a:rPr lang="en" u="sng">
                <a:solidFill>
                  <a:schemeClr val="hlink"/>
                </a:solidFill>
                <a:hlinkClick r:id="rId4"/>
              </a:rPr>
              <a:t>Streaked Tenrec</a:t>
            </a:r>
            <a:endParaRPr/>
          </a:p>
        </p:txBody>
      </p:sp>
      <p:sp>
        <p:nvSpPr>
          <p:cNvPr id="419" name="Google Shape;419;p47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420" name="Google Shape;420;p47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421" name="Google Shape;421;p47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Jump Jump</a:t>
            </a:r>
            <a:endParaRPr sz="1800"/>
          </a:p>
        </p:txBody>
      </p:sp>
      <p:pic>
        <p:nvPicPr>
          <p:cNvPr id="422" name="Google Shape;422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7450" y="1138575"/>
            <a:ext cx="3452668" cy="34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06355" y="1223275"/>
            <a:ext cx="4331985" cy="341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31" name="Google Shape;431;p48"/>
          <p:cNvPicPr preferRelativeResize="0"/>
          <p:nvPr/>
        </p:nvPicPr>
        <p:blipFill rotWithShape="1">
          <a:blip r:embed="rId3">
            <a:alphaModFix/>
          </a:blip>
          <a:srcRect l="56972" t="11488" b="48563"/>
          <a:stretch/>
        </p:blipFill>
        <p:spPr>
          <a:xfrm>
            <a:off x="1012574" y="0"/>
            <a:ext cx="7169597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1- </a:t>
            </a:r>
            <a:r>
              <a:rPr lang="en" u="sng">
                <a:solidFill>
                  <a:schemeClr val="hlink"/>
                </a:solidFill>
                <a:hlinkClick r:id="rId3"/>
              </a:rPr>
              <a:t>Zebra/ Oxpecker</a:t>
            </a:r>
            <a:endParaRPr/>
          </a:p>
        </p:txBody>
      </p:sp>
      <p:sp>
        <p:nvSpPr>
          <p:cNvPr id="437" name="Google Shape;437;p49"/>
          <p:cNvSpPr txBox="1">
            <a:spLocks noGrp="1"/>
          </p:cNvSpPr>
          <p:nvPr>
            <p:ph type="title"/>
          </p:nvPr>
        </p:nvSpPr>
        <p:spPr>
          <a:xfrm>
            <a:off x="4446525" y="445025"/>
            <a:ext cx="46974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16-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Batfly/ Gammaproteobacteria</a:t>
            </a:r>
            <a:endParaRPr sz="2400"/>
          </a:p>
        </p:txBody>
      </p:sp>
      <p:sp>
        <p:nvSpPr>
          <p:cNvPr id="438" name="Google Shape;438;p49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439" name="Google Shape;439;p49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440" name="Google Shape;440;p49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Tag Team</a:t>
            </a:r>
            <a:endParaRPr sz="1800"/>
          </a:p>
        </p:txBody>
      </p:sp>
      <p:pic>
        <p:nvPicPr>
          <p:cNvPr id="441" name="Google Shape;441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180925"/>
            <a:ext cx="4294125" cy="3089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98925" y="1180925"/>
            <a:ext cx="4392675" cy="297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0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44316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8- Aardvark/ Aardvark Cucumber</a:t>
            </a:r>
            <a:endParaRPr sz="2200"/>
          </a:p>
        </p:txBody>
      </p:sp>
      <p:sp>
        <p:nvSpPr>
          <p:cNvPr id="449" name="Google Shape;449;p50"/>
          <p:cNvSpPr txBox="1">
            <a:spLocks noGrp="1"/>
          </p:cNvSpPr>
          <p:nvPr>
            <p:ph type="title"/>
          </p:nvPr>
        </p:nvSpPr>
        <p:spPr>
          <a:xfrm>
            <a:off x="4446525" y="254000"/>
            <a:ext cx="4697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9- Goeldi’s Monkey/ Saddleback Tamarin/ White Lipped Tamarin</a:t>
            </a:r>
            <a:endParaRPr sz="2400"/>
          </a:p>
        </p:txBody>
      </p:sp>
      <p:sp>
        <p:nvSpPr>
          <p:cNvPr id="450" name="Google Shape;450;p50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Image Link</a:t>
            </a:r>
            <a:endParaRPr/>
          </a:p>
        </p:txBody>
      </p:sp>
      <p:sp>
        <p:nvSpPr>
          <p:cNvPr id="451" name="Google Shape;451;p50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Image Link</a:t>
            </a:r>
            <a:endParaRPr/>
          </a:p>
        </p:txBody>
      </p:sp>
      <p:sp>
        <p:nvSpPr>
          <p:cNvPr id="452" name="Google Shape;452;p50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Tag Team</a:t>
            </a:r>
            <a:endParaRPr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1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44316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5-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Crab and Sea Turtle</a:t>
            </a:r>
            <a:endParaRPr sz="2400"/>
          </a:p>
        </p:txBody>
      </p:sp>
      <p:sp>
        <p:nvSpPr>
          <p:cNvPr id="458" name="Google Shape;458;p51"/>
          <p:cNvSpPr txBox="1">
            <a:spLocks noGrp="1"/>
          </p:cNvSpPr>
          <p:nvPr>
            <p:ph type="title"/>
          </p:nvPr>
        </p:nvSpPr>
        <p:spPr>
          <a:xfrm>
            <a:off x="4446525" y="445100"/>
            <a:ext cx="46974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12- Clownfish/ Anemone</a:t>
            </a:r>
            <a:endParaRPr sz="2400"/>
          </a:p>
        </p:txBody>
      </p:sp>
      <p:sp>
        <p:nvSpPr>
          <p:cNvPr id="459" name="Google Shape;459;p51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Image Link</a:t>
            </a:r>
            <a:endParaRPr/>
          </a:p>
        </p:txBody>
      </p:sp>
      <p:sp>
        <p:nvSpPr>
          <p:cNvPr id="460" name="Google Shape;460;p51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461" name="Google Shape;461;p51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Tag Team</a:t>
            </a:r>
            <a:endParaRPr sz="1800"/>
          </a:p>
        </p:txBody>
      </p:sp>
      <p:pic>
        <p:nvPicPr>
          <p:cNvPr id="462" name="Google Shape;462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81000"/>
            <a:ext cx="4294125" cy="2869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/>
          <p:nvPr/>
        </p:nvSpPr>
        <p:spPr>
          <a:xfrm rot="1855609">
            <a:off x="4280353" y="1425354"/>
            <a:ext cx="4985258" cy="2915275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Want to be in the know? Follow on Twitter: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87900" cy="23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-"/>
            </a:pPr>
            <a:r>
              <a:rPr lang="en" sz="3000" u="sng">
                <a:solidFill>
                  <a:srgbClr val="0000FF"/>
                </a:solidFill>
                <a:highlight>
                  <a:srgbClr val="FFFFFF"/>
                </a:highlight>
                <a:hlinkClick r:id="rId3"/>
              </a:rPr>
              <a:t>@2019MMMletsgo </a:t>
            </a:r>
            <a:r>
              <a:rPr lang="en" sz="3000">
                <a:solidFill>
                  <a:srgbClr val="0000FF"/>
                </a:solidFill>
                <a:highlight>
                  <a:srgbClr val="FFFFFF"/>
                </a:highlight>
              </a:rPr>
              <a:t>‏</a:t>
            </a:r>
            <a:endParaRPr sz="3000">
              <a:solidFill>
                <a:srgbClr val="0000FF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-"/>
            </a:pPr>
            <a:r>
              <a:rPr lang="en" sz="3000" u="sng">
                <a:solidFill>
                  <a:srgbClr val="0000FF"/>
                </a:solidFill>
                <a:hlinkClick r:id="rId4"/>
              </a:rPr>
              <a:t>@Mammals_Suck</a:t>
            </a:r>
            <a:r>
              <a:rPr lang="en" sz="3000" u="sng">
                <a:solidFill>
                  <a:srgbClr val="0000FF"/>
                </a:solidFill>
              </a:rPr>
              <a:t> </a:t>
            </a:r>
            <a:endParaRPr sz="3000" u="sng">
              <a:solidFill>
                <a:srgbClr val="0000FF"/>
              </a:solidFill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-"/>
            </a:pPr>
            <a:r>
              <a:rPr lang="en" sz="3000" u="sng">
                <a:solidFill>
                  <a:srgbClr val="0000FF"/>
                </a:solidFill>
                <a:highlight>
                  <a:srgbClr val="FFFFFF"/>
                </a:highlight>
                <a:hlinkClick r:id="rId5"/>
              </a:rPr>
              <a:t>@c_n_anderson </a:t>
            </a:r>
            <a:r>
              <a:rPr lang="en" sz="3000">
                <a:solidFill>
                  <a:srgbClr val="0000FF"/>
                </a:solidFill>
                <a:highlight>
                  <a:srgbClr val="FFFFFF"/>
                </a:highlight>
              </a:rPr>
              <a:t>‏</a:t>
            </a:r>
            <a:endParaRPr sz="3000">
              <a:solidFill>
                <a:srgbClr val="0000FF"/>
              </a:solidFill>
              <a:highlight>
                <a:srgbClr val="FFFFFF"/>
              </a:highlight>
            </a:endParaRPr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000"/>
              <a:buChar char="-"/>
            </a:pPr>
            <a:r>
              <a:rPr lang="en" sz="3000" u="sng">
                <a:solidFill>
                  <a:srgbClr val="0000FF"/>
                </a:solidFill>
                <a:highlight>
                  <a:srgbClr val="FFFFFF"/>
                </a:highlight>
                <a:hlinkClick r:id="rId6"/>
              </a:rPr>
              <a:t>@Drew_Lab </a:t>
            </a:r>
            <a:r>
              <a:rPr lang="en" sz="3000">
                <a:solidFill>
                  <a:srgbClr val="0000FF"/>
                </a:solidFill>
                <a:highlight>
                  <a:srgbClr val="FFFFFF"/>
                </a:highlight>
              </a:rPr>
              <a:t>‏</a:t>
            </a:r>
            <a:endParaRPr>
              <a:solidFill>
                <a:srgbClr val="0000FF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4171A"/>
              </a:solidFill>
              <a:highlight>
                <a:srgbClr val="FFFFFF"/>
              </a:highlight>
            </a:endParaRPr>
          </a:p>
        </p:txBody>
      </p:sp>
      <p:sp>
        <p:nvSpPr>
          <p:cNvPr id="78" name="Google Shape;78;p16"/>
          <p:cNvSpPr txBox="1"/>
          <p:nvPr/>
        </p:nvSpPr>
        <p:spPr>
          <a:xfrm rot="2093112">
            <a:off x="4921110" y="2237427"/>
            <a:ext cx="3981228" cy="1246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Use the Hashtag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#2019MMM</a:t>
            </a:r>
            <a:endParaRPr sz="4800"/>
          </a:p>
        </p:txBody>
      </p:sp>
      <p:sp>
        <p:nvSpPr>
          <p:cNvPr id="79" name="Google Shape;79;p16"/>
          <p:cNvSpPr txBox="1"/>
          <p:nvPr/>
        </p:nvSpPr>
        <p:spPr>
          <a:xfrm>
            <a:off x="539675" y="4235975"/>
            <a:ext cx="35844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7"/>
              </a:rPr>
              <a:t>Check out Katie’s Blog!!</a:t>
            </a:r>
            <a:endParaRPr sz="2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2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44316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4- Wrasse/ Moray Eel</a:t>
            </a:r>
            <a:endParaRPr sz="2400"/>
          </a:p>
        </p:txBody>
      </p:sp>
      <p:sp>
        <p:nvSpPr>
          <p:cNvPr id="468" name="Google Shape;468;p52"/>
          <p:cNvSpPr txBox="1">
            <a:spLocks noGrp="1"/>
          </p:cNvSpPr>
          <p:nvPr>
            <p:ph type="title"/>
          </p:nvPr>
        </p:nvSpPr>
        <p:spPr>
          <a:xfrm>
            <a:off x="4446525" y="445100"/>
            <a:ext cx="46974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13- Fire Coral/ Algae</a:t>
            </a:r>
            <a:endParaRPr sz="2400"/>
          </a:p>
        </p:txBody>
      </p:sp>
      <p:sp>
        <p:nvSpPr>
          <p:cNvPr id="469" name="Google Shape;469;p52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Image Link</a:t>
            </a:r>
            <a:endParaRPr/>
          </a:p>
        </p:txBody>
      </p:sp>
      <p:sp>
        <p:nvSpPr>
          <p:cNvPr id="470" name="Google Shape;470;p52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Image Link</a:t>
            </a:r>
            <a:endParaRPr/>
          </a:p>
        </p:txBody>
      </p:sp>
      <p:sp>
        <p:nvSpPr>
          <p:cNvPr id="471" name="Google Shape;471;p52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Tag Team</a:t>
            </a:r>
            <a:endParaRPr sz="1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3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44316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6- </a:t>
            </a:r>
            <a:r>
              <a:rPr lang="en" sz="2200" u="sng">
                <a:solidFill>
                  <a:schemeClr val="hlink"/>
                </a:solidFill>
                <a:hlinkClick r:id="rId3"/>
              </a:rPr>
              <a:t>Diana Monkey/ Red Colobus</a:t>
            </a:r>
            <a:endParaRPr sz="2200"/>
          </a:p>
        </p:txBody>
      </p:sp>
      <p:sp>
        <p:nvSpPr>
          <p:cNvPr id="477" name="Google Shape;477;p53"/>
          <p:cNvSpPr txBox="1">
            <a:spLocks noGrp="1"/>
          </p:cNvSpPr>
          <p:nvPr>
            <p:ph type="title"/>
          </p:nvPr>
        </p:nvSpPr>
        <p:spPr>
          <a:xfrm>
            <a:off x="4423650" y="445025"/>
            <a:ext cx="46974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11-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Bornean Bat/ Pitcher Plant</a:t>
            </a:r>
            <a:endParaRPr sz="2400"/>
          </a:p>
        </p:txBody>
      </p:sp>
      <p:sp>
        <p:nvSpPr>
          <p:cNvPr id="478" name="Google Shape;478;p53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479" name="Google Shape;479;p53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480" name="Google Shape;480;p53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Tag Team</a:t>
            </a:r>
            <a:endParaRPr sz="1800"/>
          </a:p>
        </p:txBody>
      </p:sp>
      <p:pic>
        <p:nvPicPr>
          <p:cNvPr id="481" name="Google Shape;481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6525" y="938675"/>
            <a:ext cx="1944150" cy="28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3"/>
          <p:cNvPicPr preferRelativeResize="0"/>
          <p:nvPr/>
        </p:nvPicPr>
        <p:blipFill rotWithShape="1">
          <a:blip r:embed="rId8">
            <a:alphaModFix/>
          </a:blip>
          <a:srcRect l="13883" r="27261"/>
          <a:stretch/>
        </p:blipFill>
        <p:spPr>
          <a:xfrm>
            <a:off x="2135092" y="1545375"/>
            <a:ext cx="2152933" cy="28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3"/>
          <p:cNvPicPr preferRelativeResize="0"/>
          <p:nvPr/>
        </p:nvPicPr>
        <p:blipFill rotWithShape="1">
          <a:blip r:embed="rId9">
            <a:alphaModFix/>
          </a:blip>
          <a:srcRect l="8029"/>
          <a:stretch/>
        </p:blipFill>
        <p:spPr>
          <a:xfrm>
            <a:off x="4892250" y="1230450"/>
            <a:ext cx="4119900" cy="343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4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44316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3-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Banded Mongoose/ Warthog</a:t>
            </a:r>
            <a:endParaRPr sz="2400"/>
          </a:p>
        </p:txBody>
      </p:sp>
      <p:sp>
        <p:nvSpPr>
          <p:cNvPr id="490" name="Google Shape;490;p54"/>
          <p:cNvSpPr txBox="1">
            <a:spLocks noGrp="1"/>
          </p:cNvSpPr>
          <p:nvPr>
            <p:ph type="title"/>
          </p:nvPr>
        </p:nvSpPr>
        <p:spPr>
          <a:xfrm>
            <a:off x="4446525" y="445100"/>
            <a:ext cx="46974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14- Burying Beetles/ Phoretic Mites</a:t>
            </a:r>
            <a:endParaRPr sz="2200"/>
          </a:p>
        </p:txBody>
      </p:sp>
      <p:sp>
        <p:nvSpPr>
          <p:cNvPr id="491" name="Google Shape;491;p54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Image Link</a:t>
            </a:r>
            <a:endParaRPr/>
          </a:p>
        </p:txBody>
      </p:sp>
      <p:sp>
        <p:nvSpPr>
          <p:cNvPr id="492" name="Google Shape;492;p54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493" name="Google Shape;493;p54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Tag Team</a:t>
            </a:r>
            <a:endParaRPr sz="1800"/>
          </a:p>
        </p:txBody>
      </p:sp>
      <p:pic>
        <p:nvPicPr>
          <p:cNvPr id="494" name="Google Shape;494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81000"/>
            <a:ext cx="428625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5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44316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7- Wattled Jacana/ Capybara</a:t>
            </a:r>
            <a:endParaRPr sz="2400"/>
          </a:p>
        </p:txBody>
      </p:sp>
      <p:sp>
        <p:nvSpPr>
          <p:cNvPr id="500" name="Google Shape;500;p55"/>
          <p:cNvSpPr txBox="1">
            <a:spLocks noGrp="1"/>
          </p:cNvSpPr>
          <p:nvPr>
            <p:ph type="title"/>
          </p:nvPr>
        </p:nvSpPr>
        <p:spPr>
          <a:xfrm>
            <a:off x="4446525" y="445100"/>
            <a:ext cx="46974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10- Fork-tailed Drongos/ Sociable Weaver</a:t>
            </a:r>
            <a:endParaRPr sz="1800"/>
          </a:p>
        </p:txBody>
      </p:sp>
      <p:sp>
        <p:nvSpPr>
          <p:cNvPr id="501" name="Google Shape;501;p55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Image Link</a:t>
            </a:r>
            <a:endParaRPr/>
          </a:p>
        </p:txBody>
      </p:sp>
      <p:sp>
        <p:nvSpPr>
          <p:cNvPr id="502" name="Google Shape;502;p55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Image Link</a:t>
            </a:r>
            <a:endParaRPr/>
          </a:p>
        </p:txBody>
      </p:sp>
      <p:sp>
        <p:nvSpPr>
          <p:cNvPr id="503" name="Google Shape;503;p55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Tag Team</a:t>
            </a:r>
            <a:endParaRPr sz="18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6"/>
          <p:cNvSpPr txBox="1">
            <a:spLocks noGrp="1"/>
          </p:cNvSpPr>
          <p:nvPr>
            <p:ph type="title"/>
          </p:nvPr>
        </p:nvSpPr>
        <p:spPr>
          <a:xfrm>
            <a:off x="0" y="445025"/>
            <a:ext cx="44316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2-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Coyote/ Badger</a:t>
            </a:r>
            <a:endParaRPr sz="2400"/>
          </a:p>
        </p:txBody>
      </p:sp>
      <p:sp>
        <p:nvSpPr>
          <p:cNvPr id="509" name="Google Shape;509;p56"/>
          <p:cNvSpPr txBox="1">
            <a:spLocks noGrp="1"/>
          </p:cNvSpPr>
          <p:nvPr>
            <p:ph type="title"/>
          </p:nvPr>
        </p:nvSpPr>
        <p:spPr>
          <a:xfrm>
            <a:off x="4446525" y="445100"/>
            <a:ext cx="46974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15-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Ants/ Aphids</a:t>
            </a:r>
            <a:endParaRPr sz="2400"/>
          </a:p>
        </p:txBody>
      </p:sp>
      <p:sp>
        <p:nvSpPr>
          <p:cNvPr id="510" name="Google Shape;510;p56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511" name="Google Shape;511;p56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sp>
        <p:nvSpPr>
          <p:cNvPr id="512" name="Google Shape;512;p56"/>
          <p:cNvSpPr txBox="1"/>
          <p:nvPr/>
        </p:nvSpPr>
        <p:spPr>
          <a:xfrm>
            <a:off x="67150" y="40300"/>
            <a:ext cx="1437000" cy="404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Tag Team</a:t>
            </a:r>
            <a:endParaRPr sz="1800"/>
          </a:p>
        </p:txBody>
      </p:sp>
      <p:pic>
        <p:nvPicPr>
          <p:cNvPr id="513" name="Google Shape;513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650" y="1181000"/>
            <a:ext cx="4200300" cy="319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08675" y="1181000"/>
            <a:ext cx="4123625" cy="330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 sure to check out the </a:t>
            </a:r>
            <a:r>
              <a:rPr lang="en" u="sng">
                <a:solidFill>
                  <a:schemeClr val="hlink"/>
                </a:solidFill>
                <a:hlinkClick r:id="rId3"/>
              </a:rPr>
              <a:t>Official MMM Page</a:t>
            </a:r>
            <a:r>
              <a:rPr lang="en"/>
              <a:t>!</a:t>
            </a: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0" y="967350"/>
            <a:ext cx="4780800" cy="36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Schedule:</a:t>
            </a:r>
            <a:endParaRPr sz="300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>
                <a:solidFill>
                  <a:srgbClr val="333333"/>
                </a:solidFill>
              </a:rPr>
              <a:t>Monday, 3/11: Wild Card</a:t>
            </a:r>
            <a:endParaRPr>
              <a:solidFill>
                <a:srgbClr val="33333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>
                <a:solidFill>
                  <a:srgbClr val="333333"/>
                </a:solidFill>
              </a:rPr>
              <a:t>Wednesday, 3/13: Round 1 - Division TBA</a:t>
            </a:r>
            <a:endParaRPr>
              <a:solidFill>
                <a:srgbClr val="33333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>
                <a:solidFill>
                  <a:srgbClr val="333333"/>
                </a:solidFill>
              </a:rPr>
              <a:t>Thursday, 3/14: Round 1 - Division TBA</a:t>
            </a:r>
            <a:endParaRPr>
              <a:solidFill>
                <a:srgbClr val="33333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>
                <a:solidFill>
                  <a:srgbClr val="333333"/>
                </a:solidFill>
              </a:rPr>
              <a:t>Monday, 3/18: Round 1 - Division TBA</a:t>
            </a:r>
            <a:endParaRPr>
              <a:solidFill>
                <a:srgbClr val="33333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>
                <a:solidFill>
                  <a:srgbClr val="333333"/>
                </a:solidFill>
              </a:rPr>
              <a:t>Tuesday, 3/19: Round 1, Division TBA</a:t>
            </a:r>
            <a:endParaRPr>
              <a:solidFill>
                <a:srgbClr val="333333"/>
              </a:solidFill>
            </a:endParaRPr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6" name="Google Shape;86;p17"/>
          <p:cNvSpPr txBox="1"/>
          <p:nvPr/>
        </p:nvSpPr>
        <p:spPr>
          <a:xfrm>
            <a:off x="5305150" y="1120100"/>
            <a:ext cx="35742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Check out the Scientific Names as well!!</a:t>
            </a:r>
            <a:endParaRPr/>
          </a:p>
        </p:txBody>
      </p:sp>
      <p:sp>
        <p:nvSpPr>
          <p:cNvPr id="87" name="Google Shape;87;p17"/>
          <p:cNvSpPr txBox="1"/>
          <p:nvPr/>
        </p:nvSpPr>
        <p:spPr>
          <a:xfrm>
            <a:off x="7840625" y="213825"/>
            <a:ext cx="1160700" cy="753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the Creators of MMM!!</a:t>
            </a:r>
            <a:endParaRPr/>
          </a:p>
        </p:txBody>
      </p:sp>
      <p:cxnSp>
        <p:nvCxnSpPr>
          <p:cNvPr id="88" name="Google Shape;88;p17"/>
          <p:cNvCxnSpPr>
            <a:stCxn id="87" idx="1"/>
          </p:cNvCxnSpPr>
          <p:nvPr/>
        </p:nvCxnSpPr>
        <p:spPr>
          <a:xfrm flipH="1">
            <a:off x="7504625" y="590625"/>
            <a:ext cx="336000" cy="10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9" name="Google Shape;89;p17"/>
          <p:cNvCxnSpPr/>
          <p:nvPr/>
        </p:nvCxnSpPr>
        <p:spPr>
          <a:xfrm flipH="1">
            <a:off x="7647125" y="967350"/>
            <a:ext cx="193500" cy="173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" name="Google Shape;90;p17"/>
          <p:cNvSpPr txBox="1"/>
          <p:nvPr/>
        </p:nvSpPr>
        <p:spPr>
          <a:xfrm>
            <a:off x="4834625" y="2014425"/>
            <a:ext cx="4309500" cy="26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 sz="1800">
                <a:solidFill>
                  <a:srgbClr val="333333"/>
                </a:solidFill>
              </a:rPr>
              <a:t>Thursday, 3/21: Round 2</a:t>
            </a:r>
            <a:endParaRPr sz="1800">
              <a:solidFill>
                <a:srgbClr val="333333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 sz="1800">
                <a:solidFill>
                  <a:srgbClr val="333333"/>
                </a:solidFill>
              </a:rPr>
              <a:t>Monday, 3/25: Round 2</a:t>
            </a:r>
            <a:endParaRPr sz="1800">
              <a:solidFill>
                <a:srgbClr val="333333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 sz="1800">
                <a:solidFill>
                  <a:srgbClr val="333333"/>
                </a:solidFill>
              </a:rPr>
              <a:t>Tuesday, 3/26: Sweet 16</a:t>
            </a:r>
            <a:endParaRPr sz="1800">
              <a:solidFill>
                <a:srgbClr val="333333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 sz="1800">
                <a:solidFill>
                  <a:srgbClr val="333333"/>
                </a:solidFill>
              </a:rPr>
              <a:t>Thursday, 3/28: Elite Trait</a:t>
            </a:r>
            <a:endParaRPr sz="1800">
              <a:solidFill>
                <a:srgbClr val="333333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 sz="1800">
                <a:solidFill>
                  <a:srgbClr val="333333"/>
                </a:solidFill>
              </a:rPr>
              <a:t>Monday, 4/1: Final Roar</a:t>
            </a:r>
            <a:endParaRPr sz="1800">
              <a:solidFill>
                <a:srgbClr val="333333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Char char="●"/>
            </a:pPr>
            <a:r>
              <a:rPr lang="en" sz="1800">
                <a:solidFill>
                  <a:srgbClr val="333333"/>
                </a:solidFill>
              </a:rPr>
              <a:t>Wednesday, 4/3: CHAMPIONSHIP!!!</a:t>
            </a:r>
            <a:endParaRPr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853" y="0"/>
            <a:ext cx="6656298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Round One!</a:t>
            </a:r>
            <a:endParaRPr sz="6000"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311700" y="2081575"/>
            <a:ext cx="8520600" cy="24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 l="57376" t="54308"/>
          <a:stretch/>
        </p:blipFill>
        <p:spPr>
          <a:xfrm>
            <a:off x="1690712" y="-3"/>
            <a:ext cx="6209437" cy="514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Antlion</a:t>
            </a: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4712400" y="445025"/>
            <a:ext cx="4119900" cy="5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Tiger Beetle</a:t>
            </a:r>
            <a:endParaRPr/>
          </a:p>
        </p:txBody>
      </p:sp>
      <p:sp>
        <p:nvSpPr>
          <p:cNvPr id="117" name="Google Shape;117;p21"/>
          <p:cNvSpPr txBox="1"/>
          <p:nvPr/>
        </p:nvSpPr>
        <p:spPr>
          <a:xfrm>
            <a:off x="188025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Image Link</a:t>
            </a:r>
            <a:endParaRPr/>
          </a:p>
        </p:txBody>
      </p:sp>
      <p:sp>
        <p:nvSpPr>
          <p:cNvPr id="118" name="Google Shape;118;p21"/>
          <p:cNvSpPr txBox="1"/>
          <p:nvPr/>
        </p:nvSpPr>
        <p:spPr>
          <a:xfrm>
            <a:off x="7314900" y="4748375"/>
            <a:ext cx="1517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Image Link</a:t>
            </a:r>
            <a:endParaRPr/>
          </a:p>
        </p:txBody>
      </p:sp>
      <p:pic>
        <p:nvPicPr>
          <p:cNvPr id="119" name="Google Shape;119;p21"/>
          <p:cNvPicPr preferRelativeResize="0"/>
          <p:nvPr/>
        </p:nvPicPr>
        <p:blipFill rotWithShape="1">
          <a:blip r:embed="rId7">
            <a:alphaModFix/>
          </a:blip>
          <a:srcRect l="10296" r="17548"/>
          <a:stretch/>
        </p:blipFill>
        <p:spPr>
          <a:xfrm>
            <a:off x="311700" y="1096225"/>
            <a:ext cx="3827425" cy="358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 rotWithShape="1">
          <a:blip r:embed="rId8">
            <a:alphaModFix/>
          </a:blip>
          <a:srcRect l="14124" r="3032"/>
          <a:stretch/>
        </p:blipFill>
        <p:spPr>
          <a:xfrm>
            <a:off x="4598925" y="1138575"/>
            <a:ext cx="4346849" cy="34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71860" y="0"/>
            <a:ext cx="672150" cy="6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628</Words>
  <Application>Microsoft Office PowerPoint</Application>
  <PresentationFormat>On-screen Show (16:9)</PresentationFormat>
  <Paragraphs>206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Arial</vt:lpstr>
      <vt:lpstr>Simple Light</vt:lpstr>
      <vt:lpstr>March Mammal Madness 2019</vt:lpstr>
      <vt:lpstr>Are you ready??</vt:lpstr>
      <vt:lpstr>Meet the MMM Team!</vt:lpstr>
      <vt:lpstr>Want to be in the know? Follow on Twitter:</vt:lpstr>
      <vt:lpstr>Be sure to check out the Official MMM Page!</vt:lpstr>
      <vt:lpstr>PowerPoint Presentation</vt:lpstr>
      <vt:lpstr>Round One!</vt:lpstr>
      <vt:lpstr>PowerPoint Presentation</vt:lpstr>
      <vt:lpstr>Antlion</vt:lpstr>
      <vt:lpstr>1- Sea Lion</vt:lpstr>
      <vt:lpstr>8- Small Spotted Cat Shark</vt:lpstr>
      <vt:lpstr>5- Tiger Owl</vt:lpstr>
      <vt:lpstr>4- Fisher Cat</vt:lpstr>
      <vt:lpstr>6- Lion-Tailed Macaque</vt:lpstr>
      <vt:lpstr>3- Bearcat</vt:lpstr>
      <vt:lpstr>7- Tiger Quoll</vt:lpstr>
      <vt:lpstr>2- Nimravid</vt:lpstr>
      <vt:lpstr>PowerPoint Presentation</vt:lpstr>
      <vt:lpstr>1- Moose</vt:lpstr>
      <vt:lpstr>8- Flat-headed Cat</vt:lpstr>
      <vt:lpstr>5- Beaver</vt:lpstr>
      <vt:lpstr>4- White-lipped Peccary</vt:lpstr>
      <vt:lpstr>6- Crab-eating Fox</vt:lpstr>
      <vt:lpstr>3- Lowland Tapir</vt:lpstr>
      <vt:lpstr>7- Marine Otter</vt:lpstr>
      <vt:lpstr>2- Manatee</vt:lpstr>
      <vt:lpstr>PowerPoint Presentation</vt:lpstr>
      <vt:lpstr>1- Bengal Tiger</vt:lpstr>
      <vt:lpstr>8- Springhare</vt:lpstr>
      <vt:lpstr>5- Serval</vt:lpstr>
      <vt:lpstr>4- Bharal</vt:lpstr>
      <vt:lpstr>6- Impala</vt:lpstr>
      <vt:lpstr>3- Spinner Dolphin</vt:lpstr>
      <vt:lpstr>7- Sifaka</vt:lpstr>
      <vt:lpstr>2- Markhor</vt:lpstr>
      <vt:lpstr>PowerPoint Presentation</vt:lpstr>
      <vt:lpstr>1- Zebra/ Oxpecker</vt:lpstr>
      <vt:lpstr>8- Aardvark/ Aardvark Cucumber</vt:lpstr>
      <vt:lpstr>5- Crab and Sea Turtle</vt:lpstr>
      <vt:lpstr>4- Wrasse/ Moray Eel</vt:lpstr>
      <vt:lpstr>6- Diana Monkey/ Red Colobus</vt:lpstr>
      <vt:lpstr>3- Banded Mongoose/ Warthog</vt:lpstr>
      <vt:lpstr>7- Wattled Jacana/ Capybara</vt:lpstr>
      <vt:lpstr>2- Coyote/ Badger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March Mammal Madness 2019</dc:title>
  <dc:creator>Gellner, Jonah</dc:creator>
  <cp:lastModifiedBy>Gellner, Jonah</cp:lastModifiedBy>
  <cp:revision>1</cp:revision>
  <dcterms:modified xsi:type="dcterms:W3CDTF">2019-03-07T15:57:14Z</dcterms:modified>
</cp:coreProperties>
</file>